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81" r:id="rId3"/>
    <p:sldId id="259" r:id="rId4"/>
    <p:sldId id="285" r:id="rId5"/>
    <p:sldId id="266" r:id="rId6"/>
    <p:sldId id="267" r:id="rId7"/>
    <p:sldId id="289" r:id="rId8"/>
    <p:sldId id="273" r:id="rId9"/>
    <p:sldId id="268" r:id="rId10"/>
    <p:sldId id="269" r:id="rId11"/>
    <p:sldId id="270" r:id="rId12"/>
    <p:sldId id="287" r:id="rId13"/>
  </p:sldIdLst>
  <p:sldSz cx="9906000" cy="6858000" type="A4"/>
  <p:notesSz cx="6797675" cy="9926638"/>
  <p:embeddedFontLst>
    <p:embeddedFont>
      <p:font typeface="나눔스퀘어" panose="020B0600000101010101" charset="-127"/>
      <p:regular r:id="rId15"/>
    </p:embeddedFont>
    <p:embeddedFont>
      <p:font typeface="나눔스퀘어 ExtraBold" panose="020B0600000101010101" charset="0"/>
      <p:bold r:id="rId16"/>
    </p:embeddedFont>
    <p:embeddedFont>
      <p:font typeface="나눔고딕" panose="020B0600000101010101" charset="-127"/>
      <p:regular r:id="rId17"/>
      <p:bold r:id="rId18"/>
    </p:embeddedFont>
    <p:embeddedFont>
      <p:font typeface="나눔고딕 ExtraBold" panose="020B0600000101010101" charset="-127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36333A"/>
    <a:srgbClr val="FFE699"/>
    <a:srgbClr val="FFC000"/>
    <a:srgbClr val="FFC305"/>
    <a:srgbClr val="FCDE02"/>
    <a:srgbClr val="E6E6E6"/>
    <a:srgbClr val="0085CF"/>
    <a:srgbClr val="3599D0"/>
    <a:srgbClr val="96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572" autoAdjust="0"/>
  </p:normalViewPr>
  <p:slideViewPr>
    <p:cSldViewPr snapToGrid="0" showGuides="1">
      <p:cViewPr varScale="1">
        <p:scale>
          <a:sx n="105" d="100"/>
          <a:sy n="105" d="100"/>
        </p:scale>
        <p:origin x="1224" y="10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778F-960D-4084-AD8D-69DC017E10FC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E030-160A-4DB1-8974-393BFFE002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81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39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2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96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15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3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9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7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94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16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40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87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6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AB8C313E-74B5-4381-844A-D66BD72A1D77}" type="datetimeFigureOut">
              <a:rPr lang="ko-KR" altLang="en-US" smtClean="0"/>
              <a:pPr/>
              <a:t>2020-02-21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CFCD3333-A0A7-41B4-BEE0-25A7737DD9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7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5.wmf"/><Relationship Id="rId5" Type="http://schemas.openxmlformats.org/officeDocument/2006/relationships/control" Target="../activeX/activeX4.xml"/><Relationship Id="rId10" Type="http://schemas.openxmlformats.org/officeDocument/2006/relationships/image" Target="../media/image4.wmf"/><Relationship Id="rId4" Type="http://schemas.openxmlformats.org/officeDocument/2006/relationships/control" Target="../activeX/activeX3.xml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4E7FE7-2C07-4CDD-9159-7AAC15E0F304}"/>
              </a:ext>
            </a:extLst>
          </p:cNvPr>
          <p:cNvSpPr txBox="1"/>
          <p:nvPr/>
        </p:nvSpPr>
        <p:spPr>
          <a:xfrm>
            <a:off x="3411101" y="462706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동아리명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 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: (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기입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)</a:t>
            </a:r>
            <a:endParaRPr lang="ko-KR" altLang="en-US" sz="3200" dirty="0">
              <a:ln>
                <a:solidFill>
                  <a:schemeClr val="bg2">
                    <a:lumMod val="25000"/>
                    <a:alpha val="30000"/>
                  </a:schemeClr>
                </a:solidFill>
              </a:ln>
              <a:solidFill>
                <a:srgbClr val="717171"/>
              </a:solidFill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023704" y="1016415"/>
            <a:ext cx="5938267" cy="1123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176158" y="891919"/>
            <a:ext cx="5692584" cy="1133257"/>
            <a:chOff x="2059726" y="828419"/>
            <a:chExt cx="5692584" cy="1133257"/>
          </a:xfrm>
        </p:grpSpPr>
        <p:sp>
          <p:nvSpPr>
            <p:cNvPr id="22" name="TextBox 21"/>
            <p:cNvSpPr txBox="1"/>
            <p:nvPr/>
          </p:nvSpPr>
          <p:spPr>
            <a:xfrm>
              <a:off x="4415138" y="828419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9726" y="1130679"/>
              <a:ext cx="56925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본 </a:t>
              </a:r>
              <a:r>
                <a:rPr lang="en-US" altLang="ko-KR" sz="1200" dirty="0" smtClean="0">
                  <a:latin typeface="+mj-ea"/>
                  <a:ea typeface="+mj-ea"/>
                </a:rPr>
                <a:t>PPT</a:t>
              </a:r>
              <a:r>
                <a:rPr lang="ko-KR" altLang="en-US" sz="1200" dirty="0" smtClean="0">
                  <a:latin typeface="+mj-ea"/>
                  <a:ea typeface="+mj-ea"/>
                </a:rPr>
                <a:t>는 지원 시 서류 작성에 대해 도움을 드리기 위한 가이드 </a:t>
              </a:r>
              <a:r>
                <a:rPr lang="en-US" altLang="ko-KR" sz="1200" dirty="0" smtClean="0">
                  <a:latin typeface="+mj-ea"/>
                  <a:ea typeface="+mj-ea"/>
                </a:rPr>
                <a:t>PPT</a:t>
              </a:r>
              <a:r>
                <a:rPr lang="ko-KR" altLang="en-US" sz="1200" dirty="0" smtClean="0">
                  <a:latin typeface="+mj-ea"/>
                  <a:ea typeface="+mj-ea"/>
                </a:rPr>
                <a:t>입니다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예시 가이드이기 때문에 양식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순서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형태 모든 걸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변경하셔도</a:t>
              </a:r>
              <a:r>
                <a:rPr lang="ko-KR" altLang="en-US" sz="1200" dirty="0" smtClean="0">
                  <a:latin typeface="+mj-ea"/>
                  <a:ea typeface="+mj-ea"/>
                </a:rPr>
                <a:t>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단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,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2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페이지의 목차에 적혀있는 내용은 모두 필수로 들어가야 합니다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en-US" altLang="ko-KR" sz="1200" dirty="0">
                  <a:latin typeface="+mj-ea"/>
                </a:rPr>
                <a:t>(</a:t>
              </a:r>
              <a:r>
                <a:rPr lang="ko-KR" altLang="en-US" sz="1200" dirty="0">
                  <a:latin typeface="+mj-ea"/>
                </a:rPr>
                <a:t>제출 시</a:t>
              </a:r>
              <a:r>
                <a:rPr lang="en-US" altLang="ko-KR" sz="1200" dirty="0">
                  <a:latin typeface="+mj-ea"/>
                </a:rPr>
                <a:t>, </a:t>
              </a:r>
              <a:r>
                <a:rPr lang="ko-KR" altLang="en-US" sz="1200" dirty="0" err="1">
                  <a:latin typeface="+mj-ea"/>
                </a:rPr>
                <a:t>페이지별</a:t>
              </a:r>
              <a:r>
                <a:rPr lang="ko-KR" altLang="en-US" sz="1200" dirty="0">
                  <a:latin typeface="+mj-ea"/>
                </a:rPr>
                <a:t> </a:t>
              </a:r>
              <a:r>
                <a:rPr lang="en-US" altLang="ko-KR" sz="1200" dirty="0">
                  <a:latin typeface="+mj-ea"/>
                </a:rPr>
                <a:t>'</a:t>
              </a:r>
              <a:r>
                <a:rPr lang="ko-KR" altLang="en-US" sz="1200" dirty="0">
                  <a:latin typeface="+mj-ea"/>
                </a:rPr>
                <a:t>작성 가이드</a:t>
              </a:r>
              <a:r>
                <a:rPr lang="en-US" altLang="ko-KR" sz="1200" dirty="0">
                  <a:latin typeface="+mj-ea"/>
                </a:rPr>
                <a:t>’</a:t>
              </a:r>
              <a:r>
                <a:rPr lang="ko-KR" altLang="en-US" sz="1200" dirty="0">
                  <a:latin typeface="+mj-ea"/>
                </a:rPr>
                <a:t>와 </a:t>
              </a:r>
              <a:r>
                <a:rPr lang="en-US" altLang="ko-KR" sz="1200" dirty="0">
                  <a:latin typeface="+mj-ea"/>
                </a:rPr>
                <a:t>‘</a:t>
              </a:r>
              <a:r>
                <a:rPr lang="ko-KR" altLang="en-US" sz="1200" dirty="0">
                  <a:latin typeface="+mj-ea"/>
                </a:rPr>
                <a:t>예산안 유의사항</a:t>
              </a:r>
              <a:r>
                <a:rPr lang="en-US" altLang="ko-KR" sz="1200" dirty="0">
                  <a:latin typeface="+mj-ea"/>
                </a:rPr>
                <a:t>’</a:t>
              </a:r>
              <a:r>
                <a:rPr lang="ko-KR" altLang="en-US" sz="1200" dirty="0">
                  <a:latin typeface="+mj-ea"/>
                </a:rPr>
                <a:t>은 삭제해주시기 바랍니다</a:t>
              </a:r>
              <a:r>
                <a:rPr lang="en-US" altLang="ko-KR" sz="1200" dirty="0" smtClean="0">
                  <a:latin typeface="+mj-ea"/>
                </a:rPr>
                <a:t>.)</a:t>
              </a:r>
              <a:endParaRPr lang="en-US" altLang="ko-KR" sz="1200" dirty="0">
                <a:latin typeface="+mj-e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2B3AD07-4202-43D5-BAA7-148BFE5910DE}"/>
              </a:ext>
            </a:extLst>
          </p:cNvPr>
          <p:cNvSpPr txBox="1"/>
          <p:nvPr/>
        </p:nvSpPr>
        <p:spPr>
          <a:xfrm>
            <a:off x="6463961" y="88582"/>
            <a:ext cx="3380281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2020 </a:t>
            </a:r>
            <a:r>
              <a:rPr lang="ko-KR" altLang="en-US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대학생 멘토링 동아리 지원사업</a:t>
            </a:r>
            <a:endParaRPr lang="en-US" altLang="ko-KR" sz="1500" b="1" dirty="0" smtClean="0"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024470" y="2299627"/>
            <a:ext cx="4069256" cy="2272369"/>
            <a:chOff x="3024470" y="2299627"/>
            <a:chExt cx="4069256" cy="2272369"/>
          </a:xfrm>
        </p:grpSpPr>
        <p:sp>
          <p:nvSpPr>
            <p:cNvPr id="2" name="액자 1">
              <a:extLst>
                <a:ext uri="{FF2B5EF4-FFF2-40B4-BE49-F238E27FC236}">
                  <a16:creationId xmlns:a16="http://schemas.microsoft.com/office/drawing/2014/main" id="{86F9DEBC-5D0D-467C-B086-382F5A2FB872}"/>
                </a:ext>
              </a:extLst>
            </p:cNvPr>
            <p:cNvSpPr/>
            <p:nvPr/>
          </p:nvSpPr>
          <p:spPr>
            <a:xfrm>
              <a:off x="3024470" y="2299627"/>
              <a:ext cx="4069256" cy="2272369"/>
            </a:xfrm>
            <a:prstGeom prst="frame">
              <a:avLst>
                <a:gd name="adj1" fmla="val 352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B3AD07-4202-43D5-BAA7-148BFE5910DE}"/>
                </a:ext>
              </a:extLst>
            </p:cNvPr>
            <p:cNvSpPr txBox="1"/>
            <p:nvPr/>
          </p:nvSpPr>
          <p:spPr>
            <a:xfrm>
              <a:off x="3374684" y="3197128"/>
              <a:ext cx="3380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ko-KR" altLang="en-US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멘토링 프로그램 </a:t>
              </a:r>
              <a:r>
                <a:rPr lang="ko-KR" altLang="en-US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계획서</a:t>
              </a:r>
              <a:endParaRPr lang="ko-KR" altLang="en-US" sz="2400" dirty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28" y="3888372"/>
              <a:ext cx="1832126" cy="35294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B3AD07-4202-43D5-BAA7-148BFE5910DE}"/>
                </a:ext>
              </a:extLst>
            </p:cNvPr>
            <p:cNvSpPr txBox="1"/>
            <p:nvPr/>
          </p:nvSpPr>
          <p:spPr>
            <a:xfrm>
              <a:off x="3186964" y="2643586"/>
              <a:ext cx="3740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2020 </a:t>
              </a:r>
              <a:r>
                <a:rPr lang="ko-KR" altLang="en-US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동아리야 </a:t>
              </a:r>
              <a:r>
                <a:rPr lang="ko-KR" altLang="en-US" sz="2400" dirty="0" err="1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멘토링하자</a:t>
              </a:r>
              <a:r>
                <a:rPr lang="en-US" altLang="ko-KR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!</a:t>
              </a:r>
            </a:p>
          </p:txBody>
        </p:sp>
      </p:grpSp>
      <p:sp>
        <p:nvSpPr>
          <p:cNvPr id="40" name="자유형 39"/>
          <p:cNvSpPr/>
          <p:nvPr/>
        </p:nvSpPr>
        <p:spPr>
          <a:xfrm>
            <a:off x="8180686" y="6199396"/>
            <a:ext cx="1725315" cy="658604"/>
          </a:xfrm>
          <a:custGeom>
            <a:avLst/>
            <a:gdLst>
              <a:gd name="connsiteX0" fmla="*/ 1341038 w 1725315"/>
              <a:gd name="connsiteY0" fmla="*/ 0 h 658604"/>
              <a:gd name="connsiteX1" fmla="*/ 1630145 w 1725315"/>
              <a:gd name="connsiteY1" fmla="*/ 20668 h 658604"/>
              <a:gd name="connsiteX2" fmla="*/ 1725315 w 1725315"/>
              <a:gd name="connsiteY2" fmla="*/ 38022 h 658604"/>
              <a:gd name="connsiteX3" fmla="*/ 1725315 w 1725315"/>
              <a:gd name="connsiteY3" fmla="*/ 658604 h 658604"/>
              <a:gd name="connsiteX4" fmla="*/ 0 w 1725315"/>
              <a:gd name="connsiteY4" fmla="*/ 658604 h 658604"/>
              <a:gd name="connsiteX5" fmla="*/ 19243 w 1725315"/>
              <a:gd name="connsiteY5" fmla="*/ 621321 h 658604"/>
              <a:gd name="connsiteX6" fmla="*/ 1341038 w 1725315"/>
              <a:gd name="connsiteY6" fmla="*/ 0 h 6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15" h="658604">
                <a:moveTo>
                  <a:pt x="1341038" y="0"/>
                </a:moveTo>
                <a:cubicBezTo>
                  <a:pt x="1440072" y="0"/>
                  <a:pt x="1536761" y="7117"/>
                  <a:pt x="1630145" y="20668"/>
                </a:cubicBezTo>
                <a:lnTo>
                  <a:pt x="1725315" y="38022"/>
                </a:lnTo>
                <a:lnTo>
                  <a:pt x="1725315" y="658604"/>
                </a:lnTo>
                <a:lnTo>
                  <a:pt x="0" y="658604"/>
                </a:lnTo>
                <a:lnTo>
                  <a:pt x="19243" y="621321"/>
                </a:lnTo>
                <a:cubicBezTo>
                  <a:pt x="237016" y="256197"/>
                  <a:pt x="746837" y="0"/>
                  <a:pt x="1341038" y="0"/>
                </a:cubicBez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>
            <a:off x="8598020" y="5664472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rot="10800000">
            <a:off x="149274" y="0"/>
            <a:ext cx="1688059" cy="596368"/>
          </a:xfrm>
          <a:custGeom>
            <a:avLst/>
            <a:gdLst>
              <a:gd name="connsiteX0" fmla="*/ 1688059 w 1688059"/>
              <a:gd name="connsiteY0" fmla="*/ 596368 h 596368"/>
              <a:gd name="connsiteX1" fmla="*/ 0 w 1688059"/>
              <a:gd name="connsiteY1" fmla="*/ 596368 h 596368"/>
              <a:gd name="connsiteX2" fmla="*/ 76936 w 1688059"/>
              <a:gd name="connsiteY2" fmla="*/ 489793 h 596368"/>
              <a:gd name="connsiteX3" fmla="*/ 1303782 w 1688059"/>
              <a:gd name="connsiteY3" fmla="*/ 0 h 596368"/>
              <a:gd name="connsiteX4" fmla="*/ 1592889 w 1688059"/>
              <a:gd name="connsiteY4" fmla="*/ 20668 h 596368"/>
              <a:gd name="connsiteX5" fmla="*/ 1688059 w 1688059"/>
              <a:gd name="connsiteY5" fmla="*/ 38022 h 59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059" h="596368">
                <a:moveTo>
                  <a:pt x="1688059" y="596368"/>
                </a:moveTo>
                <a:lnTo>
                  <a:pt x="0" y="596368"/>
                </a:lnTo>
                <a:lnTo>
                  <a:pt x="76936" y="489793"/>
                </a:lnTo>
                <a:cubicBezTo>
                  <a:pt x="328534" y="196151"/>
                  <a:pt x="783856" y="0"/>
                  <a:pt x="1303782" y="0"/>
                </a:cubicBezTo>
                <a:cubicBezTo>
                  <a:pt x="1402816" y="0"/>
                  <a:pt x="1499505" y="7117"/>
                  <a:pt x="1592889" y="20668"/>
                </a:cubicBezTo>
                <a:lnTo>
                  <a:pt x="1688059" y="38022"/>
                </a:ln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 rot="10800000">
            <a:off x="0" y="-15581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0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15700" y="1035691"/>
            <a:ext cx="5734758" cy="10421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Ⅲ.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예산 계획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예산안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326800" y="901163"/>
            <a:ext cx="5363968" cy="1103610"/>
            <a:chOff x="2256212" y="1109348"/>
            <a:chExt cx="5363968" cy="1103610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56212" y="1381961"/>
              <a:ext cx="53639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j-ea"/>
                  <a:ea typeface="+mj-ea"/>
                </a:rPr>
                <a:t>동아리당</a:t>
              </a:r>
              <a:r>
                <a:rPr lang="ko-KR" altLang="en-US" sz="1200" dirty="0" smtClean="0">
                  <a:latin typeface="+mj-ea"/>
                  <a:ea typeface="+mj-ea"/>
                </a:rPr>
                <a:t> 멘토링 프로그램 운영 </a:t>
              </a:r>
              <a:r>
                <a:rPr lang="ko-KR" altLang="en-US" sz="1200" b="1" dirty="0" smtClean="0">
                  <a:latin typeface="+mj-ea"/>
                  <a:ea typeface="+mj-ea"/>
                </a:rPr>
                <a:t>지원금 </a:t>
              </a:r>
              <a:r>
                <a:rPr lang="en-US" altLang="ko-KR" sz="1200" b="1" dirty="0" smtClean="0">
                  <a:latin typeface="+mj-ea"/>
                  <a:ea typeface="+mj-ea"/>
                </a:rPr>
                <a:t>200</a:t>
              </a:r>
              <a:r>
                <a:rPr lang="ko-KR" altLang="en-US" sz="1200" b="1" dirty="0" smtClean="0">
                  <a:latin typeface="+mj-ea"/>
                  <a:ea typeface="+mj-ea"/>
                </a:rPr>
                <a:t>만원</a:t>
              </a:r>
              <a:r>
                <a:rPr lang="ko-KR" altLang="en-US" sz="1200" dirty="0" smtClean="0">
                  <a:latin typeface="+mj-ea"/>
                  <a:ea typeface="+mj-ea"/>
                </a:rPr>
                <a:t>이 주어집니다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지원금을 어디에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어떻게 쓸 것인지 구체적으로 기재해주세요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u="sng" dirty="0" err="1">
                  <a:latin typeface="+mj-ea"/>
                  <a:ea typeface="+mj-ea"/>
                </a:rPr>
                <a:t>산출근거는</a:t>
              </a:r>
              <a:r>
                <a:rPr lang="ko-KR" altLang="en-US" sz="1200" u="sng" dirty="0">
                  <a:latin typeface="+mj-ea"/>
                  <a:ea typeface="+mj-ea"/>
                </a:rPr>
                <a:t> 종류</a:t>
              </a:r>
              <a:r>
                <a:rPr lang="en-US" altLang="ko-KR" sz="1200" u="sng" dirty="0">
                  <a:latin typeface="+mj-ea"/>
                  <a:ea typeface="+mj-ea"/>
                </a:rPr>
                <a:t>, </a:t>
              </a:r>
              <a:r>
                <a:rPr lang="ko-KR" altLang="en-US" sz="1200" u="sng" dirty="0">
                  <a:latin typeface="+mj-ea"/>
                  <a:ea typeface="+mj-ea"/>
                </a:rPr>
                <a:t>단가</a:t>
              </a:r>
              <a:r>
                <a:rPr lang="en-US" altLang="ko-KR" sz="1200" u="sng" dirty="0">
                  <a:latin typeface="+mj-ea"/>
                  <a:ea typeface="+mj-ea"/>
                </a:rPr>
                <a:t>, </a:t>
              </a:r>
              <a:r>
                <a:rPr lang="ko-KR" altLang="en-US" sz="1200" u="sng" dirty="0">
                  <a:latin typeface="+mj-ea"/>
                  <a:ea typeface="+mj-ea"/>
                </a:rPr>
                <a:t>수량</a:t>
              </a:r>
              <a:r>
                <a:rPr lang="en-US" altLang="ko-KR" sz="1200" u="sng" dirty="0">
                  <a:latin typeface="+mj-ea"/>
                  <a:ea typeface="+mj-ea"/>
                </a:rPr>
                <a:t>, </a:t>
              </a:r>
              <a:r>
                <a:rPr lang="ko-KR" altLang="en-US" sz="1200" u="sng" dirty="0">
                  <a:latin typeface="+mj-ea"/>
                  <a:ea typeface="+mj-ea"/>
                </a:rPr>
                <a:t>금액 등을 상세히 </a:t>
              </a:r>
              <a:r>
                <a:rPr lang="ko-KR" altLang="en-US" sz="1200" u="sng" dirty="0" smtClean="0">
                  <a:latin typeface="+mj-ea"/>
                  <a:ea typeface="+mj-ea"/>
                </a:rPr>
                <a:t>기재해주세요</a:t>
              </a:r>
              <a:r>
                <a:rPr lang="en-US" altLang="ko-KR" sz="1200" u="sng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en-US" altLang="ko-KR" sz="1200" dirty="0" smtClean="0">
                  <a:latin typeface="+mj-ea"/>
                  <a:ea typeface="+mj-ea"/>
                </a:rPr>
                <a:t>(</a:t>
              </a:r>
              <a:r>
                <a:rPr lang="ko-KR" altLang="en-US" sz="1200" dirty="0" smtClean="0">
                  <a:latin typeface="+mj-ea"/>
                  <a:ea typeface="+mj-ea"/>
                </a:rPr>
                <a:t>지원금 사용이 가능한 부분과 불가능한 부분은 다음 페이지를 참고하세요</a:t>
              </a:r>
              <a:r>
                <a:rPr lang="en-US" altLang="ko-KR" sz="1200" dirty="0" smtClean="0">
                  <a:latin typeface="+mj-ea"/>
                  <a:ea typeface="+mj-ea"/>
                </a:rPr>
                <a:t>.)</a:t>
              </a: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44247"/>
              </p:ext>
            </p:extLst>
          </p:nvPr>
        </p:nvGraphicFramePr>
        <p:xfrm>
          <a:off x="883539" y="2547336"/>
          <a:ext cx="8138922" cy="3383824"/>
        </p:xfrm>
        <a:graphic>
          <a:graphicData uri="http://schemas.openxmlformats.org/drawingml/2006/table">
            <a:tbl>
              <a:tblPr/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738">
                <a:tc gridSpan="2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산출근거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비고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38">
                <a:tc gridSpan="4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총 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2,0</a:t>
                      </a: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585">
                <a:tc rowSpan="5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지원금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OT</a:t>
                      </a: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다과비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문구류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구입비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현수막 제작비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=100,000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x1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x1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프로그램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진행비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다과비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입장권 구입비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교통비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고속버스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=100,000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7,000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=140,000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=200,000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440,000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슈퍼비전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식비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=110,000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110,000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멘토 간담회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다과비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=20,000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       </a:t>
                      </a:r>
                      <a:r>
                        <a:rPr lang="en-US" altLang="ko-KR" sz="1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…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822" y="2261852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단위 </a:t>
            </a:r>
            <a:r>
              <a:rPr lang="en-US" altLang="ko-KR" sz="1200" dirty="0" smtClean="0">
                <a:latin typeface="+mj-ea"/>
                <a:ea typeface="+mj-ea"/>
              </a:rPr>
              <a:t>: </a:t>
            </a:r>
            <a:r>
              <a:rPr lang="ko-KR" altLang="en-US" sz="1200" dirty="0" smtClean="0">
                <a:latin typeface="+mj-ea"/>
                <a:ea typeface="+mj-ea"/>
              </a:rPr>
              <a:t>원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2887" y="5971029"/>
            <a:ext cx="2713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kern="0" spc="-50" dirty="0" smtClean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멘토링 프로그램 예산안 작성 예시</a:t>
            </a:r>
            <a:endParaRPr lang="ko-KR" altLang="en-US" sz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54323" y="1087762"/>
            <a:ext cx="7365933" cy="15885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Ⅲ.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예산 계획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예산안 유의사항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426871" y="944978"/>
            <a:ext cx="7176232" cy="1668759"/>
            <a:chOff x="1361921" y="1109348"/>
            <a:chExt cx="7240657" cy="1668759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예산안 안내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61921" y="1393112"/>
              <a:ext cx="7240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동아리 지원금 </a:t>
              </a:r>
              <a:r>
                <a:rPr lang="en-US" altLang="ko-KR" sz="1200" dirty="0" smtClean="0">
                  <a:latin typeface="+mj-ea"/>
                  <a:ea typeface="+mj-ea"/>
                </a:rPr>
                <a:t>200</a:t>
              </a:r>
              <a:r>
                <a:rPr lang="ko-KR" altLang="en-US" sz="1200" dirty="0" smtClean="0">
                  <a:latin typeface="+mj-ea"/>
                  <a:ea typeface="+mj-ea"/>
                </a:rPr>
                <a:t>만원 사용과 증빙에 대한 가이드를 드립니다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기본적으로 멘토링 활동 중 발생한 모든 사용 내역은 </a:t>
              </a:r>
              <a:r>
                <a:rPr lang="ko-KR" altLang="en-US" sz="1200" b="1" dirty="0" smtClean="0">
                  <a:latin typeface="+mj-ea"/>
                  <a:ea typeface="+mj-ea"/>
                </a:rPr>
                <a:t>영수증</a:t>
              </a:r>
              <a:r>
                <a:rPr lang="ko-KR" altLang="en-US" sz="1200" dirty="0" smtClean="0">
                  <a:latin typeface="+mj-ea"/>
                  <a:ea typeface="+mj-ea"/>
                </a:rPr>
                <a:t>을 기반으로 회계 처리를 진행하게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영수증이 없으면 인정이 불가능하므로 반드시 잘 </a:t>
              </a:r>
              <a:r>
                <a:rPr lang="ko-KR" altLang="en-US" sz="1200" dirty="0" err="1" smtClean="0">
                  <a:solidFill>
                    <a:srgbClr val="FF0000"/>
                  </a:solidFill>
                  <a:latin typeface="+mj-ea"/>
                  <a:ea typeface="+mj-ea"/>
                </a:rPr>
                <a:t>챙겨주시기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 바랍니다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아래 내용을 꼼꼼히 참고하시기 바라며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,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기타 문의사항은 멘토링사업팀으로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연락주시면</a:t>
              </a:r>
              <a:r>
                <a:rPr lang="ko-KR" altLang="en-US" sz="1200" dirty="0" smtClean="0">
                  <a:latin typeface="+mj-ea"/>
                  <a:ea typeface="+mj-ea"/>
                </a:rPr>
                <a:t> 안내해드리겠습니다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Tel. 02-761-0459, 070-4044-5050</a:t>
              </a:r>
            </a:p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E-mail. mentoring@ssnkorea.or.kr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26496" y="2777019"/>
            <a:ext cx="7421586" cy="3785652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marL="171450" marR="17780" indent="-171450" algn="just" fontAlgn="base" latinLnBrk="1">
              <a:lnSpc>
                <a:spcPct val="250000"/>
              </a:lnSpc>
              <a:buFontTx/>
              <a:buChar char="-"/>
            </a:pPr>
            <a:r>
              <a:rPr lang="ko-KR" altLang="en-US" sz="12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동아리실 </a:t>
            </a:r>
            <a:r>
              <a:rPr lang="ko-KR" altLang="en-US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관련 설비</a:t>
            </a: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멘토 개인 물품 구입 등 멘토링 프로그램과 관련 없는 예산 편성은 인정되지 </a:t>
            </a:r>
            <a:r>
              <a:rPr lang="ko-KR" altLang="en-US" sz="12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않음</a:t>
            </a:r>
            <a:endParaRPr lang="en-US" altLang="ko-KR" sz="1200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marR="17780" indent="-171450" algn="just" fontAlgn="base" latinLnBrk="1">
              <a:lnSpc>
                <a:spcPct val="250000"/>
              </a:lnSpc>
              <a:buFontTx/>
              <a:buChar char="-"/>
            </a:pP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산출근거는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종류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수량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금액 등을 상세히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기재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17780" algn="just" fontAlgn="base" latinLnBrk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멘토 활동비는 인정되지 않음 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R="17780" algn="just" fontAlgn="base" latinLnBrk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(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식비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다과비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문구류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구입 등 멘토링 활동 중 발생한 경비에 있어서는 사용 가능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(*</a:t>
            </a:r>
            <a:r>
              <a:rPr lang="ko-KR" altLang="en-US" sz="12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증빙필수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))</a:t>
            </a:r>
          </a:p>
          <a:p>
            <a:pPr marL="171450" marR="127000" indent="-171450" algn="just" fontAlgn="base" latinLnBrk="1">
              <a:lnSpc>
                <a:spcPct val="250000"/>
              </a:lnSpc>
              <a:buFontTx/>
              <a:buChar char="-"/>
            </a:pP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교통비의 경우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멘토링 프로그램 활동 중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고속버스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기차 등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단체 이동을 위한 경우 가능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marR="127000" indent="-171450" algn="just" fontAlgn="base" latinLnBrk="1">
              <a:lnSpc>
                <a:spcPct val="250000"/>
              </a:lnSpc>
              <a:buFontTx/>
              <a:buChar char="-"/>
            </a:pP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강사비의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 내부 학생이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진행한 경우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강사비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지급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marR="127000" indent="-171450" algn="just" fontAlgn="base" latinLnBrk="1">
              <a:lnSpc>
                <a:spcPct val="250000"/>
              </a:lnSpc>
              <a:buFontTx/>
              <a:buChar char="-"/>
            </a:pP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예비비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잡비 등과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같이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구체적인 사용 목적이 나타나지 않은 예산은 편성은 인정되지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않음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3970" marR="127000" indent="0" algn="just" fontAlgn="base" latinLnBrk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부득이하게 사업이 변경되는 경우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추후 사업 담당자 승인을 통해 예산 변경 가능</a:t>
            </a:r>
          </a:p>
        </p:txBody>
      </p:sp>
    </p:spTree>
    <p:extLst>
      <p:ext uri="{BB962C8B-B14F-4D97-AF65-F5344CB8AC3E}">
        <p14:creationId xmlns:p14="http://schemas.microsoft.com/office/powerpoint/2010/main" val="7216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84" y="3900876"/>
            <a:ext cx="1315418" cy="386888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3024470" y="2299627"/>
            <a:ext cx="4069256" cy="2272369"/>
            <a:chOff x="3024470" y="2299627"/>
            <a:chExt cx="4069256" cy="2272369"/>
          </a:xfrm>
        </p:grpSpPr>
        <p:sp>
          <p:nvSpPr>
            <p:cNvPr id="2" name="액자 1">
              <a:extLst>
                <a:ext uri="{FF2B5EF4-FFF2-40B4-BE49-F238E27FC236}">
                  <a16:creationId xmlns:a16="http://schemas.microsoft.com/office/drawing/2014/main" id="{86F9DEBC-5D0D-467C-B086-382F5A2FB872}"/>
                </a:ext>
              </a:extLst>
            </p:cNvPr>
            <p:cNvSpPr/>
            <p:nvPr/>
          </p:nvSpPr>
          <p:spPr>
            <a:xfrm>
              <a:off x="3024470" y="2299627"/>
              <a:ext cx="4069256" cy="2272369"/>
            </a:xfrm>
            <a:prstGeom prst="frame">
              <a:avLst>
                <a:gd name="adj1" fmla="val 352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B3AD07-4202-43D5-BAA7-148BFE5910DE}"/>
                </a:ext>
              </a:extLst>
            </p:cNvPr>
            <p:cNvSpPr txBox="1"/>
            <p:nvPr/>
          </p:nvSpPr>
          <p:spPr>
            <a:xfrm>
              <a:off x="3374684" y="3197128"/>
              <a:ext cx="3380281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ko-KR" altLang="en-US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멘토링 프로그램 계획서</a:t>
              </a:r>
              <a:endParaRPr lang="ko-KR" altLang="en-US" sz="2400" dirty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B3AD07-4202-43D5-BAA7-148BFE5910DE}"/>
                </a:ext>
              </a:extLst>
            </p:cNvPr>
            <p:cNvSpPr txBox="1"/>
            <p:nvPr/>
          </p:nvSpPr>
          <p:spPr>
            <a:xfrm>
              <a:off x="3186964" y="2643586"/>
              <a:ext cx="3740463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2020 </a:t>
              </a:r>
              <a:r>
                <a:rPr lang="ko-KR" altLang="en-US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동아리야 </a:t>
              </a:r>
              <a:r>
                <a:rPr lang="ko-KR" altLang="en-US" sz="2400" dirty="0" err="1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멘토링하자</a:t>
              </a:r>
              <a:r>
                <a:rPr lang="en-US" altLang="ko-KR" sz="2400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!</a:t>
              </a:r>
            </a:p>
          </p:txBody>
        </p:sp>
      </p:grpSp>
      <p:sp>
        <p:nvSpPr>
          <p:cNvPr id="40" name="자유형 39"/>
          <p:cNvSpPr/>
          <p:nvPr/>
        </p:nvSpPr>
        <p:spPr>
          <a:xfrm>
            <a:off x="8180686" y="6199396"/>
            <a:ext cx="1725315" cy="658604"/>
          </a:xfrm>
          <a:custGeom>
            <a:avLst/>
            <a:gdLst>
              <a:gd name="connsiteX0" fmla="*/ 1341038 w 1725315"/>
              <a:gd name="connsiteY0" fmla="*/ 0 h 658604"/>
              <a:gd name="connsiteX1" fmla="*/ 1630145 w 1725315"/>
              <a:gd name="connsiteY1" fmla="*/ 20668 h 658604"/>
              <a:gd name="connsiteX2" fmla="*/ 1725315 w 1725315"/>
              <a:gd name="connsiteY2" fmla="*/ 38022 h 658604"/>
              <a:gd name="connsiteX3" fmla="*/ 1725315 w 1725315"/>
              <a:gd name="connsiteY3" fmla="*/ 658604 h 658604"/>
              <a:gd name="connsiteX4" fmla="*/ 0 w 1725315"/>
              <a:gd name="connsiteY4" fmla="*/ 658604 h 658604"/>
              <a:gd name="connsiteX5" fmla="*/ 19243 w 1725315"/>
              <a:gd name="connsiteY5" fmla="*/ 621321 h 658604"/>
              <a:gd name="connsiteX6" fmla="*/ 1341038 w 1725315"/>
              <a:gd name="connsiteY6" fmla="*/ 0 h 6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15" h="658604">
                <a:moveTo>
                  <a:pt x="1341038" y="0"/>
                </a:moveTo>
                <a:cubicBezTo>
                  <a:pt x="1440072" y="0"/>
                  <a:pt x="1536761" y="7117"/>
                  <a:pt x="1630145" y="20668"/>
                </a:cubicBezTo>
                <a:lnTo>
                  <a:pt x="1725315" y="38022"/>
                </a:lnTo>
                <a:lnTo>
                  <a:pt x="1725315" y="658604"/>
                </a:lnTo>
                <a:lnTo>
                  <a:pt x="0" y="658604"/>
                </a:lnTo>
                <a:lnTo>
                  <a:pt x="19243" y="621321"/>
                </a:lnTo>
                <a:cubicBezTo>
                  <a:pt x="237016" y="256197"/>
                  <a:pt x="746837" y="0"/>
                  <a:pt x="1341038" y="0"/>
                </a:cubicBez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>
            <a:off x="8598020" y="5664472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rot="10800000">
            <a:off x="149274" y="0"/>
            <a:ext cx="1688059" cy="596368"/>
          </a:xfrm>
          <a:custGeom>
            <a:avLst/>
            <a:gdLst>
              <a:gd name="connsiteX0" fmla="*/ 1688059 w 1688059"/>
              <a:gd name="connsiteY0" fmla="*/ 596368 h 596368"/>
              <a:gd name="connsiteX1" fmla="*/ 0 w 1688059"/>
              <a:gd name="connsiteY1" fmla="*/ 596368 h 596368"/>
              <a:gd name="connsiteX2" fmla="*/ 76936 w 1688059"/>
              <a:gd name="connsiteY2" fmla="*/ 489793 h 596368"/>
              <a:gd name="connsiteX3" fmla="*/ 1303782 w 1688059"/>
              <a:gd name="connsiteY3" fmla="*/ 0 h 596368"/>
              <a:gd name="connsiteX4" fmla="*/ 1592889 w 1688059"/>
              <a:gd name="connsiteY4" fmla="*/ 20668 h 596368"/>
              <a:gd name="connsiteX5" fmla="*/ 1688059 w 1688059"/>
              <a:gd name="connsiteY5" fmla="*/ 38022 h 59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059" h="596368">
                <a:moveTo>
                  <a:pt x="1688059" y="596368"/>
                </a:moveTo>
                <a:lnTo>
                  <a:pt x="0" y="596368"/>
                </a:lnTo>
                <a:lnTo>
                  <a:pt x="76936" y="489793"/>
                </a:lnTo>
                <a:cubicBezTo>
                  <a:pt x="328534" y="196151"/>
                  <a:pt x="783856" y="0"/>
                  <a:pt x="1303782" y="0"/>
                </a:cubicBezTo>
                <a:cubicBezTo>
                  <a:pt x="1402816" y="0"/>
                  <a:pt x="1499505" y="7117"/>
                  <a:pt x="1592889" y="20668"/>
                </a:cubicBezTo>
                <a:lnTo>
                  <a:pt x="1688059" y="38022"/>
                </a:ln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 rot="10800000">
            <a:off x="0" y="-15581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4E7FE7-2C07-4CDD-9159-7AAC15E0F304}"/>
              </a:ext>
            </a:extLst>
          </p:cNvPr>
          <p:cNvSpPr txBox="1"/>
          <p:nvPr/>
        </p:nvSpPr>
        <p:spPr>
          <a:xfrm>
            <a:off x="3411101" y="462706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동아리명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 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: (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기입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)</a:t>
            </a:r>
            <a:endParaRPr lang="ko-KR" altLang="en-US" sz="3200" dirty="0">
              <a:ln>
                <a:solidFill>
                  <a:schemeClr val="bg2">
                    <a:lumMod val="25000"/>
                    <a:alpha val="30000"/>
                  </a:schemeClr>
                </a:solidFill>
              </a:ln>
              <a:solidFill>
                <a:srgbClr val="717171"/>
              </a:solidFill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3AD07-4202-43D5-BAA7-148BFE5910DE}"/>
              </a:ext>
            </a:extLst>
          </p:cNvPr>
          <p:cNvSpPr txBox="1"/>
          <p:nvPr/>
        </p:nvSpPr>
        <p:spPr>
          <a:xfrm>
            <a:off x="6463961" y="88582"/>
            <a:ext cx="3380281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2020 </a:t>
            </a:r>
            <a:r>
              <a:rPr lang="ko-KR" altLang="en-US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대학생 멘토링 동아리 지원사업</a:t>
            </a:r>
            <a:endParaRPr lang="en-US" altLang="ko-KR" sz="1500" b="1" dirty="0" smtClean="0"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81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088499" y="683988"/>
            <a:ext cx="1729001" cy="546408"/>
            <a:chOff x="4029452" y="660973"/>
            <a:chExt cx="1729001" cy="546408"/>
          </a:xfrm>
        </p:grpSpPr>
        <p:sp>
          <p:nvSpPr>
            <p:cNvPr id="11" name="직각 삼각형 10">
              <a:extLst>
                <a:ext uri="{FF2B5EF4-FFF2-40B4-BE49-F238E27FC236}">
                  <a16:creationId xmlns:a16="http://schemas.microsoft.com/office/drawing/2014/main" id="{D127FD58-7AD8-4815-AE1A-9FEF878BBA72}"/>
                </a:ext>
              </a:extLst>
            </p:cNvPr>
            <p:cNvSpPr/>
            <p:nvPr/>
          </p:nvSpPr>
          <p:spPr>
            <a:xfrm rot="10800000" flipV="1">
              <a:off x="4029452" y="660973"/>
              <a:ext cx="442688" cy="442688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D55127-B6BC-4C01-A78C-58963F5B7E65}"/>
                </a:ext>
              </a:extLst>
            </p:cNvPr>
            <p:cNvSpPr txBox="1"/>
            <p:nvPr/>
          </p:nvSpPr>
          <p:spPr>
            <a:xfrm>
              <a:off x="4519011" y="684161"/>
              <a:ext cx="1239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INDEX</a:t>
              </a:r>
              <a:endPara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234764" y="1877831"/>
            <a:ext cx="2052052" cy="3338129"/>
            <a:chOff x="1234764" y="1877831"/>
            <a:chExt cx="2052052" cy="333812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A4D04C5-77B0-42A5-BB73-544B87EFAE98}"/>
                </a:ext>
              </a:extLst>
            </p:cNvPr>
            <p:cNvSpPr txBox="1"/>
            <p:nvPr/>
          </p:nvSpPr>
          <p:spPr>
            <a:xfrm>
              <a:off x="2169201" y="1877831"/>
              <a:ext cx="111761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6000" dirty="0">
                  <a:solidFill>
                    <a:srgbClr val="FFC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01</a:t>
              </a:r>
              <a:endParaRPr lang="ko-KR" altLang="en-US" sz="60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44B6076-5C02-46F5-B829-0763E1C47BD9}"/>
                </a:ext>
              </a:extLst>
            </p:cNvPr>
            <p:cNvSpPr txBox="1"/>
            <p:nvPr/>
          </p:nvSpPr>
          <p:spPr>
            <a:xfrm>
              <a:off x="1234764" y="3017955"/>
              <a:ext cx="1976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동아리 소개</a:t>
              </a:r>
              <a:endPara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933E6F3F-5015-4E33-A141-9D87E0E5266B}"/>
                </a:ext>
              </a:extLst>
            </p:cNvPr>
            <p:cNvCxnSpPr/>
            <p:nvPr/>
          </p:nvCxnSpPr>
          <p:spPr>
            <a:xfrm>
              <a:off x="1679549" y="3665635"/>
              <a:ext cx="142007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93764C0-FE17-4FD3-8333-010B27E8C4C8}"/>
                </a:ext>
              </a:extLst>
            </p:cNvPr>
            <p:cNvSpPr txBox="1"/>
            <p:nvPr/>
          </p:nvSpPr>
          <p:spPr>
            <a:xfrm>
              <a:off x="2086716" y="3830965"/>
              <a:ext cx="107593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설립 </a:t>
              </a: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목적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동아리 연혁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조직도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인원 현황</a:t>
              </a:r>
              <a:endPara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926975" y="1877831"/>
            <a:ext cx="2390285" cy="3338129"/>
            <a:chOff x="3926975" y="1877831"/>
            <a:chExt cx="2390285" cy="33381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4D04C5-77B0-42A5-BB73-544B87EFAE98}"/>
                </a:ext>
              </a:extLst>
            </p:cNvPr>
            <p:cNvSpPr txBox="1"/>
            <p:nvPr/>
          </p:nvSpPr>
          <p:spPr>
            <a:xfrm>
              <a:off x="5199646" y="1877831"/>
              <a:ext cx="111761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rgbClr val="FFC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02</a:t>
              </a:r>
              <a:endParaRPr lang="ko-KR" altLang="en-US" sz="60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69B2B08-7926-4158-A08A-A1F4C233221B}"/>
                </a:ext>
              </a:extLst>
            </p:cNvPr>
            <p:cNvSpPr/>
            <p:nvPr/>
          </p:nvSpPr>
          <p:spPr>
            <a:xfrm>
              <a:off x="5576427" y="2853402"/>
              <a:ext cx="282085" cy="35820"/>
            </a:xfrm>
            <a:prstGeom prst="rect">
              <a:avLst/>
            </a:prstGeom>
            <a:solidFill>
              <a:srgbClr val="363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67C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4B6076-5C02-46F5-B829-0763E1C47BD9}"/>
                </a:ext>
              </a:extLst>
            </p:cNvPr>
            <p:cNvSpPr txBox="1"/>
            <p:nvPr/>
          </p:nvSpPr>
          <p:spPr>
            <a:xfrm>
              <a:off x="3926975" y="3017955"/>
              <a:ext cx="2315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프로그램 계획</a:t>
              </a:r>
              <a:endPara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933E6F3F-5015-4E33-A141-9D87E0E5266B}"/>
                </a:ext>
              </a:extLst>
            </p:cNvPr>
            <p:cNvCxnSpPr/>
            <p:nvPr/>
          </p:nvCxnSpPr>
          <p:spPr>
            <a:xfrm>
              <a:off x="4709994" y="3665635"/>
              <a:ext cx="142007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3764C0-FE17-4FD3-8333-010B27E8C4C8}"/>
                </a:ext>
              </a:extLst>
            </p:cNvPr>
            <p:cNvSpPr txBox="1"/>
            <p:nvPr/>
          </p:nvSpPr>
          <p:spPr>
            <a:xfrm>
              <a:off x="4176135" y="3830965"/>
              <a:ext cx="20169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프로그램 개요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프로그램 목적 및 필요성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프로그램 진행 내용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기대효과</a:t>
              </a:r>
              <a:endPara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957418" y="1877831"/>
            <a:ext cx="1713818" cy="2691798"/>
            <a:chOff x="6957418" y="1877831"/>
            <a:chExt cx="1713818" cy="26917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4D04C5-77B0-42A5-BB73-544B87EFAE98}"/>
                </a:ext>
              </a:extLst>
            </p:cNvPr>
            <p:cNvSpPr txBox="1"/>
            <p:nvPr/>
          </p:nvSpPr>
          <p:spPr>
            <a:xfrm>
              <a:off x="7553622" y="1877831"/>
              <a:ext cx="111761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rgbClr val="FFC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03</a:t>
              </a:r>
              <a:endParaRPr lang="ko-KR" altLang="en-US" sz="6000" dirty="0">
                <a:solidFill>
                  <a:srgbClr val="FFC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69B2B08-7926-4158-A08A-A1F4C233221B}"/>
                </a:ext>
              </a:extLst>
            </p:cNvPr>
            <p:cNvSpPr/>
            <p:nvPr/>
          </p:nvSpPr>
          <p:spPr>
            <a:xfrm>
              <a:off x="7930403" y="2853402"/>
              <a:ext cx="282085" cy="35820"/>
            </a:xfrm>
            <a:prstGeom prst="rect">
              <a:avLst/>
            </a:prstGeom>
            <a:solidFill>
              <a:srgbClr val="363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67C4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4B6076-5C02-46F5-B829-0763E1C47BD9}"/>
                </a:ext>
              </a:extLst>
            </p:cNvPr>
            <p:cNvSpPr txBox="1"/>
            <p:nvPr/>
          </p:nvSpPr>
          <p:spPr>
            <a:xfrm>
              <a:off x="6957418" y="3017955"/>
              <a:ext cx="16385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예산 계획</a:t>
              </a:r>
              <a:endPara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933E6F3F-5015-4E33-A141-9D87E0E5266B}"/>
                </a:ext>
              </a:extLst>
            </p:cNvPr>
            <p:cNvCxnSpPr/>
            <p:nvPr/>
          </p:nvCxnSpPr>
          <p:spPr>
            <a:xfrm>
              <a:off x="7063970" y="3665635"/>
              <a:ext cx="142007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3764C0-FE17-4FD3-8333-010B27E8C4C8}"/>
                </a:ext>
              </a:extLst>
            </p:cNvPr>
            <p:cNvSpPr txBox="1"/>
            <p:nvPr/>
          </p:nvSpPr>
          <p:spPr>
            <a:xfrm>
              <a:off x="7084813" y="3830965"/>
              <a:ext cx="14622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예산안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예산안 유의사항</a:t>
              </a:r>
              <a:endPara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69B2B08-7926-4158-A08A-A1F4C233221B}"/>
              </a:ext>
            </a:extLst>
          </p:cNvPr>
          <p:cNvSpPr/>
          <p:nvPr/>
        </p:nvSpPr>
        <p:spPr>
          <a:xfrm>
            <a:off x="2545981" y="2850270"/>
            <a:ext cx="282085" cy="35820"/>
          </a:xfrm>
          <a:prstGeom prst="rect">
            <a:avLst/>
          </a:pr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67C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8180686" y="6199396"/>
            <a:ext cx="1725315" cy="658604"/>
          </a:xfrm>
          <a:custGeom>
            <a:avLst/>
            <a:gdLst>
              <a:gd name="connsiteX0" fmla="*/ 1341038 w 1725315"/>
              <a:gd name="connsiteY0" fmla="*/ 0 h 658604"/>
              <a:gd name="connsiteX1" fmla="*/ 1630145 w 1725315"/>
              <a:gd name="connsiteY1" fmla="*/ 20668 h 658604"/>
              <a:gd name="connsiteX2" fmla="*/ 1725315 w 1725315"/>
              <a:gd name="connsiteY2" fmla="*/ 38022 h 658604"/>
              <a:gd name="connsiteX3" fmla="*/ 1725315 w 1725315"/>
              <a:gd name="connsiteY3" fmla="*/ 658604 h 658604"/>
              <a:gd name="connsiteX4" fmla="*/ 0 w 1725315"/>
              <a:gd name="connsiteY4" fmla="*/ 658604 h 658604"/>
              <a:gd name="connsiteX5" fmla="*/ 19243 w 1725315"/>
              <a:gd name="connsiteY5" fmla="*/ 621321 h 658604"/>
              <a:gd name="connsiteX6" fmla="*/ 1341038 w 1725315"/>
              <a:gd name="connsiteY6" fmla="*/ 0 h 6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15" h="658604">
                <a:moveTo>
                  <a:pt x="1341038" y="0"/>
                </a:moveTo>
                <a:cubicBezTo>
                  <a:pt x="1440072" y="0"/>
                  <a:pt x="1536761" y="7117"/>
                  <a:pt x="1630145" y="20668"/>
                </a:cubicBezTo>
                <a:lnTo>
                  <a:pt x="1725315" y="38022"/>
                </a:lnTo>
                <a:lnTo>
                  <a:pt x="1725315" y="658604"/>
                </a:lnTo>
                <a:lnTo>
                  <a:pt x="0" y="658604"/>
                </a:lnTo>
                <a:lnTo>
                  <a:pt x="19243" y="621321"/>
                </a:lnTo>
                <a:cubicBezTo>
                  <a:pt x="237016" y="256197"/>
                  <a:pt x="746837" y="0"/>
                  <a:pt x="1341038" y="0"/>
                </a:cubicBez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>
            <a:off x="8598020" y="5664472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227905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Ⅰ.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동아리 소개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설립 목적 및 연혁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455630" y="793236"/>
            <a:ext cx="5173557" cy="964729"/>
            <a:chOff x="2629556" y="1111961"/>
            <a:chExt cx="4716357" cy="964729"/>
          </a:xfrm>
        </p:grpSpPr>
        <p:sp>
          <p:nvSpPr>
            <p:cNvPr id="3" name="직사각형 2"/>
            <p:cNvSpPr/>
            <p:nvPr/>
          </p:nvSpPr>
          <p:spPr>
            <a:xfrm>
              <a:off x="2884602" y="1255027"/>
              <a:ext cx="4136797" cy="82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2629556" y="1111961"/>
              <a:ext cx="4716357" cy="904623"/>
              <a:chOff x="2614724" y="1111961"/>
              <a:chExt cx="4716357" cy="90462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527711" y="1111961"/>
                <a:ext cx="9194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614724" y="1370253"/>
                <a:ext cx="4716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동아리의 설립 목적과 연혁을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en-US" altLang="ko-KR" sz="1200" dirty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어떤 활동들을 해 왔는지도 함께 적어주시면 좋을 것 같습니다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정해진 형식은 없으니 자유롭게 표현해주세요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9" name="직사각형 68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050" y="1884899"/>
            <a:ext cx="450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설립 목적</a:t>
            </a:r>
            <a:endParaRPr lang="ko-KR" altLang="en-US" sz="2400" u="sng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71319" y="2473498"/>
            <a:ext cx="8534400" cy="3428257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65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오른쪽 화살표 10"/>
          <p:cNvSpPr/>
          <p:nvPr/>
        </p:nvSpPr>
        <p:spPr>
          <a:xfrm>
            <a:off x="588803" y="2097404"/>
            <a:ext cx="8728844" cy="523216"/>
          </a:xfrm>
          <a:prstGeom prst="rightArrow">
            <a:avLst>
              <a:gd name="adj1" fmla="val 50000"/>
              <a:gd name="adj2" fmla="val 20363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941A50FF-8C0D-4149-AA5F-ADC0783D0575}"/>
              </a:ext>
            </a:extLst>
          </p:cNvPr>
          <p:cNvSpPr/>
          <p:nvPr/>
        </p:nvSpPr>
        <p:spPr>
          <a:xfrm>
            <a:off x="599123" y="4791248"/>
            <a:ext cx="3108531" cy="29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atinLnBrk="0">
              <a:lnSpc>
                <a:spcPct val="150000"/>
              </a:lnSpc>
            </a:pPr>
            <a:r>
              <a:rPr lang="ko-KR" altLang="en-US" sz="1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주요내용</a:t>
            </a:r>
            <a:endParaRPr lang="en-US" altLang="ko-KR" sz="1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101A916-E34A-4E2E-B5A0-22B96871A4BA}"/>
              </a:ext>
            </a:extLst>
          </p:cNvPr>
          <p:cNvSpPr/>
          <p:nvPr/>
        </p:nvSpPr>
        <p:spPr>
          <a:xfrm>
            <a:off x="3500818" y="4796823"/>
            <a:ext cx="3108531" cy="2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주요내용</a:t>
            </a:r>
            <a:endParaRPr lang="en-US" altLang="ko-KR" sz="1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227905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Ⅰ.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동아리 소개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설립 목적 및 연혁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1D1850B-4950-4059-ADCC-FAC5557AC477}"/>
              </a:ext>
            </a:extLst>
          </p:cNvPr>
          <p:cNvCxnSpPr/>
          <p:nvPr/>
        </p:nvCxnSpPr>
        <p:spPr>
          <a:xfrm>
            <a:off x="599123" y="2350559"/>
            <a:ext cx="864235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49BE630-434D-4597-BF9B-FA508DB92CC8}"/>
              </a:ext>
            </a:extLst>
          </p:cNvPr>
          <p:cNvSpPr txBox="1"/>
          <p:nvPr/>
        </p:nvSpPr>
        <p:spPr>
          <a:xfrm>
            <a:off x="3630087" y="2024681"/>
            <a:ext cx="47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17E0C2-CAB8-4BE4-BADD-519B795363FD}"/>
              </a:ext>
            </a:extLst>
          </p:cNvPr>
          <p:cNvSpPr txBox="1"/>
          <p:nvPr/>
        </p:nvSpPr>
        <p:spPr>
          <a:xfrm>
            <a:off x="1452608" y="2023164"/>
            <a:ext cx="47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2017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6B765C-D3CD-40C6-8B77-06D9B831AA9C}"/>
              </a:ext>
            </a:extLst>
          </p:cNvPr>
          <p:cNvSpPr txBox="1"/>
          <p:nvPr/>
        </p:nvSpPr>
        <p:spPr>
          <a:xfrm>
            <a:off x="5625767" y="2023982"/>
            <a:ext cx="807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2019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0CF8DF-B4E4-4767-B287-2C9613274F40}"/>
              </a:ext>
            </a:extLst>
          </p:cNvPr>
          <p:cNvSpPr txBox="1"/>
          <p:nvPr/>
        </p:nvSpPr>
        <p:spPr>
          <a:xfrm>
            <a:off x="7818497" y="2023863"/>
            <a:ext cx="47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2020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89168249-55A6-4E71-9F4E-A4E6FDDD951A}"/>
              </a:ext>
            </a:extLst>
          </p:cNvPr>
          <p:cNvSpPr/>
          <p:nvPr/>
        </p:nvSpPr>
        <p:spPr>
          <a:xfrm>
            <a:off x="1586147" y="2266792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8E802E03-34E8-45EE-BEEB-E7750CF7F70A}"/>
              </a:ext>
            </a:extLst>
          </p:cNvPr>
          <p:cNvSpPr/>
          <p:nvPr/>
        </p:nvSpPr>
        <p:spPr>
          <a:xfrm>
            <a:off x="3760402" y="2265488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CE1581DF-AFA5-4A9E-BE61-774CC8BD211B}"/>
              </a:ext>
            </a:extLst>
          </p:cNvPr>
          <p:cNvSpPr/>
          <p:nvPr/>
        </p:nvSpPr>
        <p:spPr>
          <a:xfrm>
            <a:off x="5934657" y="2264670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11F2AE19-FECE-4CC5-8437-F39D17A1CD48}"/>
              </a:ext>
            </a:extLst>
          </p:cNvPr>
          <p:cNvSpPr/>
          <p:nvPr/>
        </p:nvSpPr>
        <p:spPr>
          <a:xfrm>
            <a:off x="7952036" y="2264670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1298" y="3297321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</a:p>
        </p:txBody>
      </p:sp>
      <p:sp>
        <p:nvSpPr>
          <p:cNvPr id="39" name="오른쪽 중괄호 38">
            <a:extLst>
              <a:ext uri="{FF2B5EF4-FFF2-40B4-BE49-F238E27FC236}">
                <a16:creationId xmlns:a16="http://schemas.microsoft.com/office/drawing/2014/main" id="{1A5ABFB7-11B3-4D02-965E-A8DF74EC70E3}"/>
              </a:ext>
            </a:extLst>
          </p:cNvPr>
          <p:cNvSpPr/>
          <p:nvPr/>
        </p:nvSpPr>
        <p:spPr>
          <a:xfrm rot="5400000" flipH="1" flipV="1">
            <a:off x="4781417" y="-671752"/>
            <a:ext cx="360329" cy="7112946"/>
          </a:xfrm>
          <a:prstGeom prst="rightBrace">
            <a:avLst>
              <a:gd name="adj1" fmla="val 119391"/>
              <a:gd name="adj2" fmla="val 50482"/>
            </a:avLst>
          </a:prstGeom>
          <a:ln w="12700">
            <a:solidFill>
              <a:srgbClr val="3633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710919" y="3297320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053786" y="3297320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7396639" y="3297320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2455630" y="793236"/>
            <a:ext cx="5173557" cy="964729"/>
            <a:chOff x="2629556" y="1111961"/>
            <a:chExt cx="4716357" cy="964729"/>
          </a:xfrm>
        </p:grpSpPr>
        <p:sp>
          <p:nvSpPr>
            <p:cNvPr id="29" name="직사각형 28"/>
            <p:cNvSpPr/>
            <p:nvPr/>
          </p:nvSpPr>
          <p:spPr>
            <a:xfrm>
              <a:off x="2884602" y="1255027"/>
              <a:ext cx="4136797" cy="82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2629556" y="1111961"/>
              <a:ext cx="4716357" cy="904623"/>
              <a:chOff x="2614724" y="1111961"/>
              <a:chExt cx="4716357" cy="9046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27711" y="1111961"/>
                <a:ext cx="9194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14724" y="1370253"/>
                <a:ext cx="4716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동아리의 설립 목적과 연혁을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en-US" altLang="ko-KR" sz="1200" dirty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어떤 활동들을 해 왔는지도 함께 적어주시면 좋을 것 같습니다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정해진 형식은 없으니 자유롭게 표현해주세요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9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545448" y="1119739"/>
            <a:ext cx="4871352" cy="6680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227905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Ⅰ.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동아리 소개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 및 인원 현황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419014" y="974058"/>
            <a:ext cx="5259254" cy="734891"/>
            <a:chOff x="2402885" y="1109348"/>
            <a:chExt cx="5259254" cy="734891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02885" y="1382574"/>
              <a:ext cx="5259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동아리의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조직도와</a:t>
              </a:r>
              <a:r>
                <a:rPr lang="ko-KR" altLang="en-US" sz="1200" dirty="0" smtClean="0">
                  <a:latin typeface="+mj-ea"/>
                  <a:ea typeface="+mj-ea"/>
                </a:rPr>
                <a:t> 총 인원 현황을 적어주시면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동아리마다</a:t>
              </a:r>
              <a:r>
                <a:rPr lang="ko-KR" altLang="en-US" sz="1200" dirty="0" smtClean="0">
                  <a:latin typeface="+mj-ea"/>
                  <a:ea typeface="+mj-ea"/>
                </a:rPr>
                <a:t>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조직도가</a:t>
              </a:r>
              <a:r>
                <a:rPr lang="ko-KR" altLang="en-US" sz="1200" dirty="0" smtClean="0">
                  <a:latin typeface="+mj-ea"/>
                  <a:ea typeface="+mj-ea"/>
                </a:rPr>
                <a:t> 다르니 개성을 담아 작성해주시면</a:t>
              </a:r>
              <a:r>
                <a:rPr lang="en-US" altLang="ko-KR" sz="1200" dirty="0" smtClean="0">
                  <a:latin typeface="+mj-ea"/>
                  <a:ea typeface="+mj-ea"/>
                </a:rPr>
                <a:t> </a:t>
              </a:r>
              <a:r>
                <a:rPr lang="ko-KR" altLang="en-US" sz="1200" dirty="0" smtClean="0">
                  <a:latin typeface="+mj-ea"/>
                  <a:ea typeface="+mj-ea"/>
                </a:rPr>
                <a:t>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cxnSp>
        <p:nvCxnSpPr>
          <p:cNvPr id="99" name="직선 연결선 98"/>
          <p:cNvCxnSpPr>
            <a:stCxn id="69" idx="2"/>
          </p:cNvCxnSpPr>
          <p:nvPr/>
        </p:nvCxnSpPr>
        <p:spPr>
          <a:xfrm flipH="1">
            <a:off x="4954298" y="2389284"/>
            <a:ext cx="7624" cy="1914071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2227578" y="4321990"/>
            <a:ext cx="5540526" cy="0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2227578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4057742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871115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7775820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93" idx="3"/>
            <a:endCxn id="91" idx="1"/>
          </p:cNvCxnSpPr>
          <p:nvPr/>
        </p:nvCxnSpPr>
        <p:spPr>
          <a:xfrm flipV="1">
            <a:off x="3586949" y="3292217"/>
            <a:ext cx="2727089" cy="1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모서리가 둥근 직사각형 68"/>
          <p:cNvSpPr/>
          <p:nvPr/>
        </p:nvSpPr>
        <p:spPr bwMode="auto">
          <a:xfrm>
            <a:off x="3988744" y="2286645"/>
            <a:ext cx="1946356" cy="386268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대표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회장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 bwMode="auto">
          <a:xfrm>
            <a:off x="970900" y="4753926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기획팀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8" name="모서리가 둥근 직사각형 40"/>
          <p:cNvSpPr>
            <a:spLocks noChangeArrowheads="1"/>
          </p:cNvSpPr>
          <p:nvPr/>
        </p:nvSpPr>
        <p:spPr bwMode="auto">
          <a:xfrm>
            <a:off x="970900" y="5249308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동아리 봉사 기획 담당</a:t>
            </a:r>
            <a:endParaRPr lang="en-US" altLang="ko-KR" sz="90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동아리 문화 기획</a:t>
            </a:r>
            <a:endParaRPr lang="en-US" altLang="ko-KR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</p:txBody>
      </p:sp>
      <p:sp>
        <p:nvSpPr>
          <p:cNvPr id="95" name="모서리가 둥근 직사각형 94"/>
          <p:cNvSpPr/>
          <p:nvPr/>
        </p:nvSpPr>
        <p:spPr bwMode="auto">
          <a:xfrm>
            <a:off x="7389434" y="4753926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운영팀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6" name="모서리가 둥근 직사각형 40"/>
          <p:cNvSpPr>
            <a:spLocks noChangeArrowheads="1"/>
          </p:cNvSpPr>
          <p:nvPr/>
        </p:nvSpPr>
        <p:spPr bwMode="auto">
          <a:xfrm>
            <a:off x="7389434" y="5249308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봉사 운영</a:t>
            </a:r>
            <a:endParaRPr lang="en-US" altLang="ko-KR" sz="90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프로그램 진행</a:t>
            </a:r>
            <a:endParaRPr lang="en-US" altLang="ko-KR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</p:txBody>
      </p:sp>
      <p:sp>
        <p:nvSpPr>
          <p:cNvPr id="93" name="모서리가 둥근 직사각형 92"/>
          <p:cNvSpPr/>
          <p:nvPr/>
        </p:nvSpPr>
        <p:spPr bwMode="auto">
          <a:xfrm>
            <a:off x="2041283" y="3073151"/>
            <a:ext cx="1545666" cy="438133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연계 기관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4" name="모서리가 둥근 직사각형 40"/>
          <p:cNvSpPr>
            <a:spLocks noChangeArrowheads="1"/>
          </p:cNvSpPr>
          <p:nvPr/>
        </p:nvSpPr>
        <p:spPr bwMode="auto">
          <a:xfrm>
            <a:off x="2041283" y="3561285"/>
            <a:ext cx="1545666" cy="406937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000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복지관 </a:t>
            </a: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000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담당자</a:t>
            </a:r>
            <a:endParaRPr lang="en-US" altLang="ko-KR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</p:txBody>
      </p:sp>
      <p:sp>
        <p:nvSpPr>
          <p:cNvPr id="91" name="모서리가 둥근 직사각형 90"/>
          <p:cNvSpPr/>
          <p:nvPr/>
        </p:nvSpPr>
        <p:spPr bwMode="auto">
          <a:xfrm>
            <a:off x="6314038" y="3073151"/>
            <a:ext cx="1545666" cy="4381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지도교수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2" name="모서리가 둥근 직사각형 40"/>
          <p:cNvSpPr>
            <a:spLocks noChangeArrowheads="1"/>
          </p:cNvSpPr>
          <p:nvPr/>
        </p:nvSpPr>
        <p:spPr bwMode="auto">
          <a:xfrm>
            <a:off x="6314038" y="3561285"/>
            <a:ext cx="1545666" cy="406937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학교 </a:t>
            </a: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학과 </a:t>
            </a: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교수님</a:t>
            </a:r>
            <a:endParaRPr lang="ko-KR" altLang="en-US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</p:txBody>
      </p:sp>
      <p:sp>
        <p:nvSpPr>
          <p:cNvPr id="89" name="모서리가 둥근 직사각형 88"/>
          <p:cNvSpPr/>
          <p:nvPr/>
        </p:nvSpPr>
        <p:spPr bwMode="auto">
          <a:xfrm>
            <a:off x="3110411" y="4753926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홍보팀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0" name="모서리가 둥근 직사각형 40"/>
          <p:cNvSpPr>
            <a:spLocks noChangeArrowheads="1"/>
          </p:cNvSpPr>
          <p:nvPr/>
        </p:nvSpPr>
        <p:spPr bwMode="auto">
          <a:xfrm>
            <a:off x="3110411" y="5249308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동아리 </a:t>
            </a:r>
            <a:r>
              <a:rPr lang="en-US" altLang="ko-KR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SNS </a:t>
            </a: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홍보</a:t>
            </a:r>
            <a:endParaRPr lang="en-US" altLang="ko-KR" sz="90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신규 회원 모집</a:t>
            </a:r>
            <a:endParaRPr lang="ko-KR" altLang="en-US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</p:txBody>
      </p:sp>
      <p:sp>
        <p:nvSpPr>
          <p:cNvPr id="87" name="모서리가 둥근 직사각형 86"/>
          <p:cNvSpPr/>
          <p:nvPr/>
        </p:nvSpPr>
        <p:spPr bwMode="auto">
          <a:xfrm>
            <a:off x="5249922" y="4753924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회계팀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8" name="모서리가 둥근 직사각형 40"/>
          <p:cNvSpPr>
            <a:spLocks noChangeArrowheads="1"/>
          </p:cNvSpPr>
          <p:nvPr/>
        </p:nvSpPr>
        <p:spPr bwMode="auto">
          <a:xfrm>
            <a:off x="5249922" y="5249306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지원금 관리</a:t>
            </a:r>
            <a:endParaRPr lang="en-US" altLang="ko-KR" sz="90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NanumBarunGothicOTF" charset="0"/>
              </a:rPr>
              <a:t>회계 처리</a:t>
            </a:r>
            <a:endParaRPr lang="ko-KR" altLang="en-US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NanumBarunGothicOTF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1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37738" y="1085500"/>
            <a:ext cx="5576162" cy="821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Ⅱ.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프로그램 계획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목적 및 필요성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201738" y="926227"/>
            <a:ext cx="5473563" cy="918944"/>
            <a:chOff x="2258604" y="1109348"/>
            <a:chExt cx="5473563" cy="918944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58604" y="1381961"/>
              <a:ext cx="5473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+mj-ea"/>
                  <a:ea typeface="+mj-ea"/>
                </a:rPr>
                <a:t>‘2020 </a:t>
              </a:r>
              <a:r>
                <a:rPr lang="ko-KR" altLang="en-US" sz="1200" dirty="0" smtClean="0">
                  <a:latin typeface="+mj-ea"/>
                  <a:ea typeface="+mj-ea"/>
                </a:rPr>
                <a:t>동아리야 멘토링 하자</a:t>
              </a:r>
              <a:r>
                <a:rPr lang="en-US" altLang="ko-KR" sz="1200" dirty="0" smtClean="0">
                  <a:latin typeface="+mj-ea"/>
                  <a:ea typeface="+mj-ea"/>
                </a:rPr>
                <a:t>’ </a:t>
              </a:r>
              <a:r>
                <a:rPr lang="ko-KR" altLang="en-US" sz="1200" dirty="0" smtClean="0">
                  <a:latin typeface="+mj-ea"/>
                  <a:ea typeface="+mj-ea"/>
                </a:rPr>
                <a:t>사업에서 진행하고자 하는 프로그램의 개요와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멘티</a:t>
              </a:r>
              <a:r>
                <a:rPr lang="ko-KR" altLang="en-US" sz="1200" dirty="0" smtClean="0">
                  <a:latin typeface="+mj-ea"/>
                  <a:ea typeface="+mj-ea"/>
                </a:rPr>
                <a:t> 매칭 계획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필요성</a:t>
              </a:r>
              <a:r>
                <a:rPr lang="ko-KR" altLang="en-US" sz="1200" dirty="0">
                  <a:latin typeface="+mj-ea"/>
                  <a:ea typeface="+mj-ea"/>
                </a:rPr>
                <a:t> </a:t>
              </a:r>
              <a:r>
                <a:rPr lang="ko-KR" altLang="en-US" sz="1200" dirty="0" smtClean="0">
                  <a:latin typeface="+mj-ea"/>
                  <a:ea typeface="+mj-ea"/>
                </a:rPr>
                <a:t>등을 적어주시면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멘토링 프로그램인 만큼 구체적이고 진정성 있는 내용을 담아주세요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</p:txBody>
        </p:sp>
      </p:grp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5F7CD0AB-1970-4C2A-A6C3-8E2018DA2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48447"/>
              </p:ext>
            </p:extLst>
          </p:nvPr>
        </p:nvGraphicFramePr>
        <p:xfrm>
          <a:off x="690780" y="2164249"/>
          <a:ext cx="8541355" cy="3956969"/>
        </p:xfrm>
        <a:graphic>
          <a:graphicData uri="http://schemas.openxmlformats.org/drawingml/2006/table">
            <a:tbl>
              <a:tblPr/>
              <a:tblGrid>
                <a:gridCol w="1767159">
                  <a:extLst>
                    <a:ext uri="{9D8B030D-6E8A-4147-A177-3AD203B41FA5}">
                      <a16:colId xmlns:a16="http://schemas.microsoft.com/office/drawing/2014/main" val="3466732988"/>
                    </a:ext>
                  </a:extLst>
                </a:gridCol>
                <a:gridCol w="6774196">
                  <a:extLst>
                    <a:ext uri="{9D8B030D-6E8A-4147-A177-3AD203B41FA5}">
                      <a16:colId xmlns:a16="http://schemas.microsoft.com/office/drawing/2014/main" val="2499903652"/>
                    </a:ext>
                  </a:extLst>
                </a:gridCol>
              </a:tblGrid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프로그램명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예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) 2020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동아리야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멘토링하자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!</a:t>
                      </a:r>
                      <a:endParaRPr lang="en-US" altLang="ko-KR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10556"/>
                  </a:ext>
                </a:extLst>
              </a:tr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멘토링 분야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진로         교육         정서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인성         자립          문화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예술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스포츠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66461"/>
                  </a:ext>
                </a:extLst>
              </a:tr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참여 인원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멘토 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00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멘티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00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명</a:t>
                      </a:r>
                      <a:endParaRPr lang="en-US" altLang="ko-KR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85240"/>
                  </a:ext>
                </a:extLst>
              </a:tr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대상 </a:t>
                      </a:r>
                      <a:r>
                        <a:rPr lang="ko-KR" altLang="en-US" sz="1100" b="1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멘티</a:t>
                      </a:r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*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프로그램 특성에 적합한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멘티를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구체적으로 선정하여 기재해주세요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</a:t>
                      </a: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예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지역아동센터 아동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시설보호청소년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독거노인 등등</a:t>
                      </a:r>
                      <a:endParaRPr lang="ko-KR" altLang="en-US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60403"/>
                  </a:ext>
                </a:extLst>
              </a:tr>
              <a:tr h="97322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멘티</a:t>
                      </a:r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매칭*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멘티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기관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매칭 여부 또는 구체적인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멘티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 매칭 계획을 기재해주세요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88425"/>
                  </a:ext>
                </a:extLst>
              </a:tr>
              <a:tr h="54190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진행 목적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프로그램을 기획하고 진행하는 이유를 써주시면 됩니다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4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프로그램 요약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어떤 프로그램인지 간략하게 요약해주세요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  <a:endParaRPr lang="ko-KR" altLang="en-US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4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필요성</a:t>
                      </a:r>
                      <a:endParaRPr lang="en-US" altLang="ko-KR" sz="110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진행하는 프로그램이 대상에게 왜 필요한지 써주시면 됩니다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  <a:endParaRPr lang="ko-KR" altLang="en-US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45656"/>
                  </a:ext>
                </a:extLst>
              </a:tr>
            </a:tbl>
          </a:graphicData>
        </a:graphic>
      </p:graphicFrame>
      <p:sp>
        <p:nvSpPr>
          <p:cNvPr id="32" name="직사각형 31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2277" y="2429535"/>
            <a:ext cx="23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주된 멘토링 분야를 체크해주세요</a:t>
            </a:r>
            <a:r>
              <a:rPr lang="en-US" altLang="ko-KR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(‘</a:t>
            </a:r>
            <a:r>
              <a:rPr lang="ko-KR" altLang="en-US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슬라이드쇼로 보기</a:t>
            </a:r>
            <a:r>
              <a:rPr lang="en-US" altLang="ko-KR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’(F5)</a:t>
            </a:r>
            <a:r>
              <a:rPr lang="ko-KR" altLang="en-US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하여 박스 체크</a:t>
            </a:r>
            <a:r>
              <a:rPr lang="en-US" altLang="ko-KR" sz="9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8652" y="3847730"/>
            <a:ext cx="6472077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1:1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매칭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1:2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매칭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1: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多 매칭 등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(1:1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매칭 지향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defTabSz="914400" latinLnBrk="1"/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인근 지역아동센터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사회복지기관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시설 등과 연계하여 </a:t>
            </a:r>
            <a:r>
              <a:rPr lang="ko-KR" altLang="en-US" sz="10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멘티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매칭</a:t>
            </a:r>
            <a:endParaRPr lang="en-US" altLang="ko-KR" sz="10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defTabSz="914400" latinLnBrk="1"/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0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멘티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매칭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기관 연계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과 관련하여 지도교수 또는 코디네이터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기관 담당자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에게 충분한 슈퍼비전 요청</a:t>
            </a:r>
            <a:endParaRPr lang="en-US" altLang="ko-KR" sz="10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26" name="CheckBox1" r:id="rId2" imgW="190440" imgH="190440"/>
        </mc:Choice>
        <mc:Fallback>
          <p:control name="CheckBox1" r:id="rId2" imgW="190440" imgH="190440">
            <p:pic>
              <p:nvPicPr>
                <p:cNvPr id="5" name="Check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49260" y="2544874"/>
                  <a:ext cx="192087" cy="1920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27" name="CheckBox2" r:id="rId3" imgW="190440" imgH="190440"/>
        </mc:Choice>
        <mc:Fallback>
          <p:control name="CheckBox2" r:id="rId3" imgW="190440" imgH="190440">
            <p:pic>
              <p:nvPicPr>
                <p:cNvPr id="15" name="Check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7419" y="2540192"/>
                  <a:ext cx="192087" cy="1920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28" name="CheckBox4" r:id="rId4" imgW="190440" imgH="190440"/>
        </mc:Choice>
        <mc:Fallback>
          <p:control name="CheckBox4" r:id="rId4" imgW="190440" imgH="190440">
            <p:pic>
              <p:nvPicPr>
                <p:cNvPr id="17" name="Check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78268" y="2545174"/>
                  <a:ext cx="192087" cy="1920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29" name="CheckBox5" r:id="rId5" imgW="190440" imgH="190440"/>
        </mc:Choice>
        <mc:Fallback>
          <p:control name="CheckBox5" r:id="rId5" imgW="190440" imgH="190440">
            <p:pic>
              <p:nvPicPr>
                <p:cNvPr id="18" name="Check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69891" y="2544872"/>
                  <a:ext cx="192087" cy="1920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0" name="CheckBox6" r:id="rId6" imgW="190440" imgH="190440"/>
        </mc:Choice>
        <mc:Fallback>
          <p:control name="CheckBox6" r:id="rId6" imgW="190440" imgH="190440">
            <p:pic>
              <p:nvPicPr>
                <p:cNvPr id="19" name="CheckBox6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92604" y="2544871"/>
                  <a:ext cx="192087" cy="192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0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>
            <a:extLst>
              <a:ext uri="{FF2B5EF4-FFF2-40B4-BE49-F238E27FC236}">
                <a16:creationId xmlns:a16="http://schemas.microsoft.com/office/drawing/2014/main" id="{7CA14407-1895-4DBD-B21E-832BC89B2509}"/>
              </a:ext>
            </a:extLst>
          </p:cNvPr>
          <p:cNvSpPr/>
          <p:nvPr/>
        </p:nvSpPr>
        <p:spPr bwMode="auto">
          <a:xfrm>
            <a:off x="185545" y="2547949"/>
            <a:ext cx="9505950" cy="3657827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lIns="91422" tIns="45712" rIns="91422" bIns="45712" rtlCol="0" anchor="t"/>
          <a:lstStyle/>
          <a:p>
            <a:pPr lvl="0" latinLnBrk="0">
              <a:lnSpc>
                <a:spcPct val="150000"/>
              </a:lnSpc>
              <a:defRPr/>
            </a:pP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AC0E4AF4-D86A-4685-986F-F4BDA02C2392}"/>
              </a:ext>
            </a:extLst>
          </p:cNvPr>
          <p:cNvGrpSpPr/>
          <p:nvPr/>
        </p:nvGrpSpPr>
        <p:grpSpPr>
          <a:xfrm>
            <a:off x="194703" y="2273994"/>
            <a:ext cx="9496792" cy="276999"/>
            <a:chOff x="209183" y="1582652"/>
            <a:chExt cx="9496792" cy="276999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215398" y="1853432"/>
              <a:ext cx="949057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215397" y="1607336"/>
              <a:ext cx="1683741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A8D37D80-8CD8-46D0-9B2E-3CDDAB21AC3A}"/>
                </a:ext>
              </a:extLst>
            </p:cNvPr>
            <p:cNvSpPr/>
            <p:nvPr/>
          </p:nvSpPr>
          <p:spPr>
            <a:xfrm>
              <a:off x="209183" y="1582652"/>
              <a:ext cx="16899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프로그램 진행 일정</a:t>
              </a:r>
              <a:endPara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Ⅱ.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프로그램 계획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진행 내용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213385" y="554551"/>
            <a:ext cx="5933412" cy="1751985"/>
            <a:chOff x="5446690" y="3095048"/>
            <a:chExt cx="4381250" cy="2052905"/>
          </a:xfrm>
        </p:grpSpPr>
        <p:sp>
          <p:nvSpPr>
            <p:cNvPr id="59" name="직사각형 58"/>
            <p:cNvSpPr/>
            <p:nvPr/>
          </p:nvSpPr>
          <p:spPr>
            <a:xfrm>
              <a:off x="5476451" y="3264398"/>
              <a:ext cx="4273764" cy="188355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5446690" y="3095048"/>
              <a:ext cx="4381250" cy="2049186"/>
              <a:chOff x="2759585" y="1109348"/>
              <a:chExt cx="4381250" cy="204918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4565788" y="1109348"/>
                <a:ext cx="744760" cy="3245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59585" y="1391398"/>
                <a:ext cx="4381250" cy="176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기획한 프로그램의 전체적인 일정과 간략한 내용을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멘토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-</a:t>
                </a:r>
                <a:r>
                  <a:rPr lang="ko-KR" altLang="en-US" sz="1200" dirty="0" err="1" smtClean="0">
                    <a:latin typeface="+mj-ea"/>
                    <a:ea typeface="+mj-ea"/>
                  </a:rPr>
                  <a:t>멘티가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 다수 참여하는 단체 멘토링과</a:t>
                </a:r>
                <a:r>
                  <a:rPr lang="en-US" altLang="ko-KR" sz="1200" dirty="0">
                    <a:latin typeface="+mj-ea"/>
                    <a:ea typeface="+mj-ea"/>
                  </a:rPr>
                  <a:t> 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개별 멘토링을 구분하여 작성해주세요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en-US" altLang="ko-KR" sz="1200" u="sng" dirty="0" smtClean="0">
                    <a:latin typeface="+mj-ea"/>
                    <a:ea typeface="+mj-ea"/>
                  </a:rPr>
                  <a:t>4</a:t>
                </a:r>
                <a:r>
                  <a:rPr lang="ko-KR" altLang="en-US" sz="1200" u="sng" dirty="0" smtClean="0">
                    <a:latin typeface="+mj-ea"/>
                    <a:ea typeface="+mj-ea"/>
                  </a:rPr>
                  <a:t>월은 발대식</a:t>
                </a:r>
                <a:r>
                  <a:rPr lang="en-US" altLang="ko-KR" sz="1200" u="sng" dirty="0" smtClean="0">
                    <a:latin typeface="+mj-ea"/>
                    <a:ea typeface="+mj-ea"/>
                  </a:rPr>
                  <a:t>(</a:t>
                </a:r>
                <a:r>
                  <a:rPr lang="ko-KR" altLang="en-US" sz="1200" u="sng" dirty="0" smtClean="0">
                    <a:latin typeface="+mj-ea"/>
                    <a:ea typeface="+mj-ea"/>
                  </a:rPr>
                  <a:t>예정</a:t>
                </a:r>
                <a:r>
                  <a:rPr lang="en-US" altLang="ko-KR" sz="1200" u="sng" dirty="0" smtClean="0">
                    <a:latin typeface="+mj-ea"/>
                    <a:ea typeface="+mj-ea"/>
                  </a:rPr>
                  <a:t>)</a:t>
                </a:r>
                <a:r>
                  <a:rPr lang="ko-KR" altLang="en-US" sz="1200" u="sng" dirty="0">
                    <a:latin typeface="+mj-ea"/>
                    <a:ea typeface="+mj-ea"/>
                  </a:rPr>
                  <a:t> </a:t>
                </a:r>
                <a:r>
                  <a:rPr lang="ko-KR" altLang="en-US" sz="1200" u="sng" dirty="0" smtClean="0">
                    <a:latin typeface="+mj-ea"/>
                    <a:ea typeface="+mj-ea"/>
                  </a:rPr>
                  <a:t>및 멘토링 프로그램 운영에 대한 준비기간</a:t>
                </a:r>
                <a:r>
                  <a:rPr lang="en-US" altLang="ko-KR" sz="1200" u="sng" dirty="0" smtClean="0">
                    <a:latin typeface="+mj-ea"/>
                    <a:ea typeface="+mj-ea"/>
                  </a:rPr>
                  <a:t>(</a:t>
                </a:r>
                <a:r>
                  <a:rPr lang="ko-KR" altLang="en-US" sz="1200" u="sng" dirty="0" err="1" smtClean="0">
                    <a:latin typeface="+mj-ea"/>
                    <a:ea typeface="+mj-ea"/>
                  </a:rPr>
                  <a:t>활동가능</a:t>
                </a:r>
                <a:r>
                  <a:rPr lang="en-US" altLang="ko-KR" sz="1200" u="sng" dirty="0" smtClean="0">
                    <a:latin typeface="+mj-ea"/>
                    <a:ea typeface="+mj-ea"/>
                  </a:rPr>
                  <a:t>)</a:t>
                </a:r>
                <a:r>
                  <a:rPr lang="ko-KR" altLang="en-US" sz="1200" u="sng" dirty="0" smtClean="0">
                    <a:latin typeface="+mj-ea"/>
                    <a:ea typeface="+mj-ea"/>
                  </a:rPr>
                  <a:t>으로</a:t>
                </a:r>
                <a:endParaRPr lang="en-US" altLang="ko-KR" sz="1200" u="sng" dirty="0" smtClean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u="sng" dirty="0" smtClean="0">
                    <a:latin typeface="+mj-ea"/>
                    <a:ea typeface="+mj-ea"/>
                  </a:rPr>
                  <a:t>본격적인 멘토링은 </a:t>
                </a:r>
                <a:r>
                  <a:rPr lang="en-US" altLang="ko-KR" sz="1200" u="sng" dirty="0" smtClean="0">
                    <a:latin typeface="+mj-ea"/>
                    <a:ea typeface="+mj-ea"/>
                  </a:rPr>
                  <a:t>5</a:t>
                </a:r>
                <a:r>
                  <a:rPr lang="ko-KR" altLang="en-US" sz="1200" u="sng" dirty="0" smtClean="0">
                    <a:latin typeface="+mj-ea"/>
                    <a:ea typeface="+mj-ea"/>
                  </a:rPr>
                  <a:t>월부터 계획해주세요</a:t>
                </a:r>
                <a:r>
                  <a:rPr lang="en-US" altLang="ko-KR" sz="1200" u="sng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endParaRPr lang="en-US" altLang="ko-KR" sz="800" dirty="0" smtClean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b="1" dirty="0" smtClean="0">
                    <a:latin typeface="+mj-ea"/>
                    <a:ea typeface="+mj-ea"/>
                  </a:rPr>
                  <a:t>아래 필수 </a:t>
                </a:r>
                <a:r>
                  <a:rPr lang="ko-KR" altLang="en-US" sz="1200" b="1" dirty="0" err="1" smtClean="0">
                    <a:latin typeface="+mj-ea"/>
                    <a:ea typeface="+mj-ea"/>
                  </a:rPr>
                  <a:t>활동회기를</a:t>
                </a:r>
                <a:r>
                  <a:rPr lang="ko-KR" altLang="en-US" sz="1200" b="1" dirty="0" smtClean="0">
                    <a:latin typeface="+mj-ea"/>
                    <a:ea typeface="+mj-ea"/>
                  </a:rPr>
                  <a:t> 고려하여 프로그램을 계획해주세요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(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오프라인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)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단체 멘토링 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총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3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이상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개별 멘토링 월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2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,</a:t>
                </a:r>
              </a:p>
              <a:p>
                <a:pPr algn="ctr"/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슈퍼비전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1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멘토 간담회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2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endParaRPr lang="en-US" altLang="ko-KR" sz="1200" b="1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524594" y="2779657"/>
            <a:ext cx="111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주차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60609" y="2785962"/>
            <a:ext cx="1115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주차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10020" y="5025828"/>
            <a:ext cx="1115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ea"/>
              </a:rPr>
              <a:t>9</a:t>
            </a:r>
            <a:r>
              <a:rPr lang="ko-KR" altLang="en-US" sz="1100" dirty="0" smtClean="0">
                <a:latin typeface="+mn-ea"/>
              </a:rPr>
              <a:t>월 </a:t>
            </a:r>
            <a:r>
              <a:rPr lang="en-US" altLang="ko-KR" sz="1100" dirty="0" smtClean="0">
                <a:latin typeface="+mn-ea"/>
              </a:rPr>
              <a:t>4</a:t>
            </a:r>
            <a:r>
              <a:rPr lang="ko-KR" altLang="en-US" sz="1100" dirty="0" smtClean="0">
                <a:latin typeface="+mn-ea"/>
              </a:rPr>
              <a:t>주차</a:t>
            </a:r>
            <a:endParaRPr lang="ko-KR" altLang="en-US" sz="1100" dirty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4594" y="305954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OT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2060609" y="305954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3598102" y="305954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5135408" y="3054455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6672714" y="3054455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8210020" y="3054455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640433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3177926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4715419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6252912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7790405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524594" y="4192186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2060609" y="4192186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3598102" y="4192186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5135408" y="4187093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6672714" y="4187093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8210020" y="4187093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640433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177926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4715419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6252912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7790405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모서리가 둥근 직사각형 102"/>
          <p:cNvSpPr/>
          <p:nvPr/>
        </p:nvSpPr>
        <p:spPr>
          <a:xfrm>
            <a:off x="524594" y="5288421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2060609" y="5288421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598102" y="5288421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5135408" y="528332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6672714" y="528332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8210020" y="528332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</a:rPr>
              <a:t>종결식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9" name="직선 연결선 108"/>
          <p:cNvCxnSpPr/>
          <p:nvPr/>
        </p:nvCxnSpPr>
        <p:spPr>
          <a:xfrm>
            <a:off x="1640433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>
            <a:off x="3177926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715419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6252912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7790405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Ⅱ.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프로그램 계획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진행 내용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77985"/>
              </p:ext>
            </p:extLst>
          </p:nvPr>
        </p:nvGraphicFramePr>
        <p:xfrm>
          <a:off x="415539" y="2612087"/>
          <a:ext cx="4432603" cy="3390269"/>
        </p:xfrm>
        <a:graphic>
          <a:graphicData uri="http://schemas.openxmlformats.org/drawingml/2006/table">
            <a:tbl>
              <a:tblPr/>
              <a:tblGrid>
                <a:gridCol w="50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981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활동명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세부내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참여자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인원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30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OT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* 단체 멘토링 활동 내용을 상세하게 작성해주시면 됩니다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멘토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(10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</a:p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멘티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(10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30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문화체험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멘토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(10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멘티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(10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195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9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종결식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멘토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(10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33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87094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18709" y="6045624"/>
            <a:ext cx="28370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kern="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단체 멘토링 프로그램 내용 작성 예시</a:t>
            </a:r>
            <a:endParaRPr lang="ko-KR" altLang="en-US" sz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5246"/>
              </p:ext>
            </p:extLst>
          </p:nvPr>
        </p:nvGraphicFramePr>
        <p:xfrm>
          <a:off x="5165264" y="2616120"/>
          <a:ext cx="4447087" cy="1483992"/>
        </p:xfrm>
        <a:graphic>
          <a:graphicData uri="http://schemas.openxmlformats.org/drawingml/2006/table">
            <a:tbl>
              <a:tblPr/>
              <a:tblGrid>
                <a:gridCol w="86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42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만남 </a:t>
                      </a: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횟수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세부내용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3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회</a:t>
                      </a: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* 개별 </a:t>
                      </a:r>
                      <a:r>
                        <a:rPr lang="ko-KR" altLang="en-US" sz="1200" kern="0" spc="-50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멘토링 활동 내용을 </a:t>
                      </a:r>
                      <a:endParaRPr lang="en-US" altLang="ko-KR" sz="1200" kern="0" spc="-50" dirty="0" smtClean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상세하게 </a:t>
                      </a:r>
                      <a:r>
                        <a:rPr lang="ko-KR" altLang="en-US" sz="1200" kern="0" spc="-50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작성해주시면 됩니다</a:t>
                      </a:r>
                      <a:r>
                        <a:rPr lang="en-US" altLang="ko-KR" sz="1200" kern="0" spc="-50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13708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415539" y="2357396"/>
            <a:ext cx="4432603" cy="249271"/>
            <a:chOff x="415539" y="2220563"/>
            <a:chExt cx="4432603" cy="249271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415539" y="2466659"/>
              <a:ext cx="443260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415539" y="2220563"/>
              <a:ext cx="1545706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단체 </a:t>
              </a:r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멘토링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176415" y="2350464"/>
            <a:ext cx="4432603" cy="249271"/>
            <a:chOff x="5176415" y="2213631"/>
            <a:chExt cx="4432603" cy="249271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5176415" y="2459727"/>
              <a:ext cx="443260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5176415" y="2213631"/>
              <a:ext cx="1545706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개별 멘토링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78051"/>
              </p:ext>
            </p:extLst>
          </p:nvPr>
        </p:nvGraphicFramePr>
        <p:xfrm>
          <a:off x="5176415" y="4508674"/>
          <a:ext cx="4447087" cy="1483992"/>
        </p:xfrm>
        <a:graphic>
          <a:graphicData uri="http://schemas.openxmlformats.org/drawingml/2006/table">
            <a:tbl>
              <a:tblPr/>
              <a:tblGrid>
                <a:gridCol w="86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42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세부내용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3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월</a:t>
                      </a: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* 슈퍼비전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멘토 간담회 등 기타 활동 내용을 작성해주시면 됩니다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.</a:t>
                      </a:r>
                      <a:endParaRPr lang="en-US" altLang="ko-KR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13708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5187566" y="4243018"/>
            <a:ext cx="4432603" cy="249271"/>
            <a:chOff x="5187566" y="4106185"/>
            <a:chExt cx="4432603" cy="249271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5187566" y="4352281"/>
              <a:ext cx="443260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5187566" y="4106185"/>
              <a:ext cx="1545706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기타 활동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209709" y="563777"/>
            <a:ext cx="5933412" cy="1660407"/>
            <a:chOff x="5454924" y="3095048"/>
            <a:chExt cx="4381250" cy="2039108"/>
          </a:xfrm>
        </p:grpSpPr>
        <p:sp>
          <p:nvSpPr>
            <p:cNvPr id="25" name="직사각형 24"/>
            <p:cNvSpPr/>
            <p:nvPr/>
          </p:nvSpPr>
          <p:spPr>
            <a:xfrm>
              <a:off x="5476451" y="3182233"/>
              <a:ext cx="4273764" cy="189977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5454924" y="3095048"/>
              <a:ext cx="4381250" cy="2039108"/>
              <a:chOff x="2767819" y="1109348"/>
              <a:chExt cx="4381250" cy="203910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65788" y="1109348"/>
                <a:ext cx="744760" cy="3245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67819" y="1296387"/>
                <a:ext cx="4381250" cy="185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>
                    <a:latin typeface="+mj-ea"/>
                  </a:rPr>
                  <a:t>기획한 프로그램의 전체적인 일정과 간략한 내용을 적어주세요</a:t>
                </a:r>
                <a:r>
                  <a:rPr lang="en-US" altLang="ko-KR" sz="1200" dirty="0">
                    <a:latin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</a:rPr>
                  <a:t>멘토</a:t>
                </a:r>
                <a:r>
                  <a:rPr lang="en-US" altLang="ko-KR" sz="1200" dirty="0" smtClean="0">
                    <a:latin typeface="+mj-ea"/>
                  </a:rPr>
                  <a:t>-</a:t>
                </a:r>
                <a:r>
                  <a:rPr lang="ko-KR" altLang="en-US" sz="1200" dirty="0" err="1" smtClean="0">
                    <a:latin typeface="+mj-ea"/>
                  </a:rPr>
                  <a:t>멘티가</a:t>
                </a:r>
                <a:r>
                  <a:rPr lang="ko-KR" altLang="en-US" sz="1200" dirty="0" smtClean="0">
                    <a:latin typeface="+mj-ea"/>
                  </a:rPr>
                  <a:t> 다수 </a:t>
                </a:r>
                <a:r>
                  <a:rPr lang="ko-KR" altLang="en-US" sz="1200" dirty="0">
                    <a:latin typeface="+mj-ea"/>
                  </a:rPr>
                  <a:t>참여하는 단체 멘토링과</a:t>
                </a:r>
                <a:r>
                  <a:rPr lang="en-US" altLang="ko-KR" sz="1200" dirty="0">
                    <a:latin typeface="+mj-ea"/>
                  </a:rPr>
                  <a:t> </a:t>
                </a:r>
                <a:r>
                  <a:rPr lang="ko-KR" altLang="en-US" sz="1200" dirty="0">
                    <a:latin typeface="+mj-ea"/>
                  </a:rPr>
                  <a:t>개별 멘토링을 구분하여 작성해주세요</a:t>
                </a:r>
                <a:r>
                  <a:rPr lang="en-US" altLang="ko-KR" sz="1200" dirty="0">
                    <a:latin typeface="+mj-ea"/>
                  </a:rPr>
                  <a:t>.</a:t>
                </a:r>
              </a:p>
              <a:p>
                <a:pPr algn="ctr"/>
                <a:r>
                  <a:rPr lang="en-US" altLang="ko-KR" sz="1200" u="sng" dirty="0">
                    <a:latin typeface="+mj-ea"/>
                  </a:rPr>
                  <a:t>4</a:t>
                </a:r>
                <a:r>
                  <a:rPr lang="ko-KR" altLang="en-US" sz="1200" u="sng" dirty="0">
                    <a:latin typeface="+mj-ea"/>
                  </a:rPr>
                  <a:t>월은 발대식</a:t>
                </a:r>
                <a:r>
                  <a:rPr lang="en-US" altLang="ko-KR" sz="1200" u="sng" dirty="0">
                    <a:latin typeface="+mj-ea"/>
                  </a:rPr>
                  <a:t>(</a:t>
                </a:r>
                <a:r>
                  <a:rPr lang="ko-KR" altLang="en-US" sz="1200" u="sng" dirty="0">
                    <a:latin typeface="+mj-ea"/>
                  </a:rPr>
                  <a:t>예정</a:t>
                </a:r>
                <a:r>
                  <a:rPr lang="en-US" altLang="ko-KR" sz="1200" u="sng" dirty="0" smtClean="0">
                    <a:latin typeface="+mj-ea"/>
                  </a:rPr>
                  <a:t>)</a:t>
                </a:r>
                <a:r>
                  <a:rPr lang="ko-KR" altLang="en-US" sz="1200" u="sng" dirty="0">
                    <a:latin typeface="+mj-ea"/>
                  </a:rPr>
                  <a:t> </a:t>
                </a:r>
                <a:r>
                  <a:rPr lang="ko-KR" altLang="en-US" sz="1200" u="sng" dirty="0" smtClean="0">
                    <a:latin typeface="+mj-ea"/>
                  </a:rPr>
                  <a:t>및 </a:t>
                </a:r>
                <a:r>
                  <a:rPr lang="ko-KR" altLang="en-US" sz="1200" u="sng" dirty="0">
                    <a:latin typeface="+mj-ea"/>
                  </a:rPr>
                  <a:t>멘토링 프로그램 운영에 대한 준비기간</a:t>
                </a:r>
                <a:r>
                  <a:rPr lang="en-US" altLang="ko-KR" sz="1200" u="sng" dirty="0">
                    <a:latin typeface="+mj-ea"/>
                  </a:rPr>
                  <a:t>(</a:t>
                </a:r>
                <a:r>
                  <a:rPr lang="ko-KR" altLang="en-US" sz="1200" u="sng" dirty="0" err="1">
                    <a:latin typeface="+mj-ea"/>
                  </a:rPr>
                  <a:t>활동가능</a:t>
                </a:r>
                <a:r>
                  <a:rPr lang="en-US" altLang="ko-KR" sz="1200" u="sng" dirty="0">
                    <a:latin typeface="+mj-ea"/>
                  </a:rPr>
                  <a:t>)</a:t>
                </a:r>
                <a:r>
                  <a:rPr lang="ko-KR" altLang="en-US" sz="1200" u="sng" dirty="0">
                    <a:latin typeface="+mj-ea"/>
                  </a:rPr>
                  <a:t>으로</a:t>
                </a:r>
                <a:endParaRPr lang="en-US" altLang="ko-KR" sz="1200" u="sng" dirty="0">
                  <a:latin typeface="+mj-ea"/>
                </a:endParaRPr>
              </a:p>
              <a:p>
                <a:pPr algn="ctr"/>
                <a:r>
                  <a:rPr lang="ko-KR" altLang="en-US" sz="1200" u="sng" dirty="0">
                    <a:latin typeface="+mj-ea"/>
                  </a:rPr>
                  <a:t>본격적인 멘토링은 </a:t>
                </a:r>
                <a:r>
                  <a:rPr lang="en-US" altLang="ko-KR" sz="1200" u="sng" dirty="0">
                    <a:latin typeface="+mj-ea"/>
                  </a:rPr>
                  <a:t>5</a:t>
                </a:r>
                <a:r>
                  <a:rPr lang="ko-KR" altLang="en-US" sz="1200" u="sng" dirty="0">
                    <a:latin typeface="+mj-ea"/>
                  </a:rPr>
                  <a:t>월부터 계획해주세요</a:t>
                </a:r>
                <a:r>
                  <a:rPr lang="en-US" altLang="ko-KR" sz="1200" u="sng" dirty="0">
                    <a:latin typeface="+mj-ea"/>
                  </a:rPr>
                  <a:t>.</a:t>
                </a:r>
              </a:p>
              <a:p>
                <a:pPr algn="ctr"/>
                <a:endParaRPr lang="en-US" altLang="ko-KR" sz="800" dirty="0">
                  <a:latin typeface="+mj-ea"/>
                </a:endParaRPr>
              </a:p>
              <a:p>
                <a:pPr algn="ctr"/>
                <a:r>
                  <a:rPr lang="ko-KR" altLang="en-US" sz="1200" b="1" dirty="0">
                    <a:latin typeface="+mj-ea"/>
                  </a:rPr>
                  <a:t>아래 필수 </a:t>
                </a:r>
                <a:r>
                  <a:rPr lang="ko-KR" altLang="en-US" sz="1200" b="1" dirty="0" err="1">
                    <a:latin typeface="+mj-ea"/>
                  </a:rPr>
                  <a:t>활동회기를</a:t>
                </a:r>
                <a:r>
                  <a:rPr lang="ko-KR" altLang="en-US" sz="1200" b="1" dirty="0">
                    <a:latin typeface="+mj-ea"/>
                  </a:rPr>
                  <a:t> 고려하여 프로그램을 계획해주세요</a:t>
                </a:r>
                <a:r>
                  <a:rPr lang="en-US" altLang="ko-KR" sz="1200" b="1" dirty="0">
                    <a:latin typeface="+mj-ea"/>
                  </a:rPr>
                  <a:t>.</a:t>
                </a:r>
              </a:p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(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오프라인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)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단체 멘토링 총 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3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회 이상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,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개별 멘토링 월 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2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회 이상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,</a:t>
                </a:r>
              </a:p>
              <a:p>
                <a:pPr algn="ctr"/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슈퍼비전 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1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회 이상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,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멘토 간담회 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</a:rPr>
                  <a:t>2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</a:rPr>
                  <a:t>회 이상</a:t>
                </a:r>
                <a:endParaRPr lang="en-US" altLang="ko-KR" sz="1200" b="1" dirty="0">
                  <a:solidFill>
                    <a:srgbClr val="FF0000"/>
                  </a:solidFill>
                  <a:latin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49154" y="1255027"/>
            <a:ext cx="5567490" cy="4899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Ⅱ. </a:t>
            </a:r>
            <a:r>
              <a:rPr lang="ko-KR" altLang="en-US" sz="1200" dirty="0" smtClean="0">
                <a:solidFill>
                  <a:srgbClr val="36333A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프로그램 계획</a:t>
            </a:r>
            <a:endParaRPr lang="en-US" sz="1200" dirty="0">
              <a:solidFill>
                <a:srgbClr val="36333A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기대 효과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207720" y="1109348"/>
            <a:ext cx="5490606" cy="549612"/>
            <a:chOff x="2192888" y="1109348"/>
            <a:chExt cx="5490606" cy="549612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92888" y="1381961"/>
              <a:ext cx="5490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진행하고자 하는 프로그램이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멘티와</a:t>
              </a:r>
              <a:r>
                <a:rPr lang="ko-KR" altLang="en-US" sz="1200" dirty="0" smtClean="0">
                  <a:latin typeface="+mj-ea"/>
                  <a:ea typeface="+mj-ea"/>
                </a:rPr>
                <a:t> 동아리에 미치는 기대효과를 적어주세요</a:t>
              </a:r>
              <a:endParaRPr lang="en-US" altLang="ko-KR" sz="1200" dirty="0" smtClean="0">
                <a:latin typeface="+mj-ea"/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84050" y="1884899"/>
            <a:ext cx="450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기대효과</a:t>
            </a:r>
            <a:endParaRPr lang="ko-KR" altLang="en-US" sz="2400" u="sng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1319" y="2473498"/>
            <a:ext cx="8534400" cy="3428257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13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2122</TotalTime>
  <Words>1161</Words>
  <Application>Microsoft Office PowerPoint</Application>
  <PresentationFormat>A4 용지(210x297mm)</PresentationFormat>
  <Paragraphs>240</Paragraphs>
  <Slides>12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나눔스퀘어</vt:lpstr>
      <vt:lpstr>나눔스퀘어 ExtraBold</vt:lpstr>
      <vt:lpstr>Wingdings</vt:lpstr>
      <vt:lpstr>Arial</vt:lpstr>
      <vt:lpstr>나눔스퀘어 Bold</vt:lpstr>
      <vt:lpstr>나눔고딕</vt:lpstr>
      <vt:lpstr>나눔고딕 ExtraBold</vt:lpstr>
      <vt:lpstr>NanumBarunGothicOTF</vt:lpstr>
      <vt:lpstr>맑은 고딕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bros</dc:creator>
  <cp:lastModifiedBy>Windows 사용자</cp:lastModifiedBy>
  <cp:revision>203</cp:revision>
  <cp:lastPrinted>2020-02-21T05:45:43Z</cp:lastPrinted>
  <dcterms:created xsi:type="dcterms:W3CDTF">2018-08-28T07:54:58Z</dcterms:created>
  <dcterms:modified xsi:type="dcterms:W3CDTF">2020-02-21T06:22:03Z</dcterms:modified>
</cp:coreProperties>
</file>